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96" r:id="rId4"/>
    <p:sldMasterId id="2147484309" r:id="rId5"/>
  </p:sldMasterIdLst>
  <p:notesMasterIdLst>
    <p:notesMasterId r:id="rId39"/>
  </p:notesMasterIdLst>
  <p:handoutMasterIdLst>
    <p:handoutMasterId r:id="rId40"/>
  </p:handoutMasterIdLst>
  <p:sldIdLst>
    <p:sldId id="423" r:id="rId6"/>
    <p:sldId id="462" r:id="rId7"/>
    <p:sldId id="329" r:id="rId8"/>
    <p:sldId id="454" r:id="rId9"/>
    <p:sldId id="388" r:id="rId10"/>
    <p:sldId id="431" r:id="rId11"/>
    <p:sldId id="432" r:id="rId12"/>
    <p:sldId id="421" r:id="rId13"/>
    <p:sldId id="478" r:id="rId14"/>
    <p:sldId id="464" r:id="rId15"/>
    <p:sldId id="468" r:id="rId16"/>
    <p:sldId id="465" r:id="rId17"/>
    <p:sldId id="469" r:id="rId18"/>
    <p:sldId id="446" r:id="rId19"/>
    <p:sldId id="447" r:id="rId20"/>
    <p:sldId id="472" r:id="rId21"/>
    <p:sldId id="474" r:id="rId22"/>
    <p:sldId id="475" r:id="rId23"/>
    <p:sldId id="476" r:id="rId24"/>
    <p:sldId id="458" r:id="rId25"/>
    <p:sldId id="456" r:id="rId26"/>
    <p:sldId id="457" r:id="rId27"/>
    <p:sldId id="441" r:id="rId28"/>
    <p:sldId id="473" r:id="rId29"/>
    <p:sldId id="450" r:id="rId30"/>
    <p:sldId id="444" r:id="rId31"/>
    <p:sldId id="445" r:id="rId32"/>
    <p:sldId id="433" r:id="rId33"/>
    <p:sldId id="455" r:id="rId34"/>
    <p:sldId id="477" r:id="rId35"/>
    <p:sldId id="461" r:id="rId36"/>
    <p:sldId id="460" r:id="rId37"/>
    <p:sldId id="463" r:id="rId38"/>
  </p:sldIdLst>
  <p:sldSz cx="9144000" cy="6858000" type="screen4x3"/>
  <p:notesSz cx="6864350" cy="99949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MS Gothic" pitchFamily="49" charset="-128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MS Gothic" pitchFamily="49" charset="-128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MS Gothic" pitchFamily="49" charset="-128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MS Gothic" pitchFamily="49" charset="-128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8F5F6"/>
    <a:srgbClr val="FF3300"/>
    <a:srgbClr val="CCFF99"/>
    <a:srgbClr val="663300"/>
    <a:srgbClr val="CC6600"/>
    <a:srgbClr val="FF6600"/>
    <a:srgbClr val="0033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86" autoAdjust="0"/>
    <p:restoredTop sz="93848" autoAdjust="0"/>
  </p:normalViewPr>
  <p:slideViewPr>
    <p:cSldViewPr>
      <p:cViewPr>
        <p:scale>
          <a:sx n="80" d="100"/>
          <a:sy n="80" d="100"/>
        </p:scale>
        <p:origin x="-1152" y="-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808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34" y="-96"/>
      </p:cViewPr>
      <p:guideLst>
        <p:guide orient="horz" pos="3148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>
                <a:solidFill>
                  <a:schemeClr val="tx2"/>
                </a:solidFill>
                <a:latin typeface="Century Gothic" pitchFamily="34" charset="0"/>
              </a:defRPr>
            </a:pPr>
            <a:r>
              <a:rPr lang="en-GB" dirty="0" smtClean="0"/>
              <a:t>Members evolution</a:t>
            </a:r>
            <a:endParaRPr lang="en-GB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Members</c:v>
          </c:tx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Sheet1!$C$4:$C$10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Sheet1!$D$4:$D$10</c:f>
              <c:numCache>
                <c:formatCode>General</c:formatCode>
                <c:ptCount val="7"/>
                <c:pt idx="0">
                  <c:v>11</c:v>
                </c:pt>
                <c:pt idx="1">
                  <c:v>37</c:v>
                </c:pt>
                <c:pt idx="2">
                  <c:v>46</c:v>
                </c:pt>
                <c:pt idx="3">
                  <c:v>58</c:v>
                </c:pt>
                <c:pt idx="4">
                  <c:v>62</c:v>
                </c:pt>
                <c:pt idx="5">
                  <c:v>72</c:v>
                </c:pt>
                <c:pt idx="6">
                  <c:v>101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894656"/>
        <c:axId val="132236416"/>
      </c:lineChart>
      <c:catAx>
        <c:axId val="13189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236416"/>
        <c:crosses val="autoZero"/>
        <c:auto val="1"/>
        <c:lblAlgn val="ctr"/>
        <c:lblOffset val="100"/>
        <c:noMultiLvlLbl val="0"/>
      </c:catAx>
      <c:valAx>
        <c:axId val="132236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89465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4850" cy="4990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8011" y="1"/>
            <a:ext cx="2974850" cy="4990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D80EE-DF95-41D6-8D74-67440F9FA0C8}" type="datetimeFigureOut">
              <a:rPr lang="en-GB" smtClean="0"/>
              <a:t>06/03/2014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94165"/>
            <a:ext cx="2974850" cy="4990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8011" y="9494165"/>
            <a:ext cx="2974850" cy="4990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B6A4E-2C26-4B7A-B13C-346A58F7A37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096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64350" cy="9994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GB">
              <a:latin typeface="Arial" pitchFamily="34" charset="0"/>
              <a:ea typeface="+mn-ea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64350" cy="9994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GB">
              <a:latin typeface="Arial" pitchFamily="34" charset="0"/>
              <a:ea typeface="+mn-ea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64350" cy="9994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GB">
              <a:latin typeface="Arial" pitchFamily="34" charset="0"/>
              <a:ea typeface="+mn-ea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64350" cy="9994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GB">
              <a:latin typeface="Arial" pitchFamily="34" charset="0"/>
              <a:ea typeface="+mn-ea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64350" cy="9994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GB">
              <a:latin typeface="Arial" pitchFamily="34" charset="0"/>
              <a:ea typeface="+mn-ea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64350" cy="9994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GB">
              <a:latin typeface="Arial" pitchFamily="34" charset="0"/>
              <a:ea typeface="+mn-ea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864350" cy="9994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GB">
              <a:latin typeface="Arial" pitchFamily="34" charset="0"/>
              <a:ea typeface="+mn-ea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6864350" cy="9994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GB">
              <a:latin typeface="Arial" pitchFamily="34" charset="0"/>
              <a:ea typeface="+mn-ea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6864350" cy="9994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GB">
              <a:latin typeface="Arial" pitchFamily="34" charset="0"/>
              <a:ea typeface="+mn-ea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6864350" cy="9994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GB">
              <a:latin typeface="Arial" pitchFamily="34" charset="0"/>
              <a:ea typeface="+mn-ea"/>
            </a:endParaRP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6864350" cy="9994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GB">
              <a:latin typeface="Arial" pitchFamily="34" charset="0"/>
              <a:ea typeface="+mn-ea"/>
            </a:endParaRPr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6864350" cy="9994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GB">
              <a:latin typeface="Arial" pitchFamily="34" charset="0"/>
              <a:ea typeface="+mn-ea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6864350" cy="9994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GB">
              <a:latin typeface="Arial" pitchFamily="34" charset="0"/>
              <a:ea typeface="+mn-ea"/>
            </a:endParaRP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6864350" cy="9994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GB">
              <a:latin typeface="Arial" pitchFamily="34" charset="0"/>
              <a:ea typeface="+mn-ea"/>
            </a:endParaRP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0" y="0"/>
            <a:ext cx="6864350" cy="9994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GB">
              <a:latin typeface="Arial" pitchFamily="34" charset="0"/>
              <a:ea typeface="+mn-ea"/>
            </a:endParaRPr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0" y="0"/>
            <a:ext cx="6864350" cy="9994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GB">
              <a:latin typeface="Arial" pitchFamily="34" charset="0"/>
              <a:ea typeface="+mn-ea"/>
            </a:endParaRP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0" y="0"/>
            <a:ext cx="6864350" cy="9994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GB">
              <a:latin typeface="Arial" pitchFamily="34" charset="0"/>
              <a:ea typeface="+mn-ea"/>
            </a:endParaRPr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0" y="0"/>
            <a:ext cx="6864350" cy="9994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GB">
              <a:latin typeface="Arial" pitchFamily="34" charset="0"/>
              <a:ea typeface="+mn-ea"/>
            </a:endParaRPr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0" y="0"/>
            <a:ext cx="6864350" cy="9994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GB">
              <a:latin typeface="Arial" pitchFamily="34" charset="0"/>
              <a:ea typeface="+mn-ea"/>
            </a:endParaRP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0" y="0"/>
            <a:ext cx="6864350" cy="9994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GB">
              <a:latin typeface="Arial" pitchFamily="34" charset="0"/>
              <a:ea typeface="+mn-ea"/>
            </a:endParaRPr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0" y="0"/>
            <a:ext cx="6864350" cy="9994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GB">
              <a:latin typeface="Arial" pitchFamily="34" charset="0"/>
              <a:ea typeface="+mn-ea"/>
            </a:endParaRPr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0" y="0"/>
            <a:ext cx="6864350" cy="9994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GB">
              <a:latin typeface="Arial" pitchFamily="34" charset="0"/>
              <a:ea typeface="+mn-ea"/>
            </a:endParaRPr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0" y="0"/>
            <a:ext cx="6864350" cy="9994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GB">
              <a:latin typeface="Arial" pitchFamily="34" charset="0"/>
              <a:ea typeface="+mn-ea"/>
            </a:endParaRPr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0" y="0"/>
            <a:ext cx="6864350" cy="9994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GB">
              <a:latin typeface="Arial" pitchFamily="34" charset="0"/>
              <a:ea typeface="+mn-ea"/>
            </a:endParaRPr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0" y="0"/>
            <a:ext cx="6864350" cy="9994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GB">
              <a:latin typeface="Arial" pitchFamily="34" charset="0"/>
              <a:ea typeface="+mn-ea"/>
            </a:endParaRPr>
          </a:p>
        </p:txBody>
      </p:sp>
      <p:sp>
        <p:nvSpPr>
          <p:cNvPr id="2074" name="AutoShape 26"/>
          <p:cNvSpPr>
            <a:spLocks noChangeArrowheads="1"/>
          </p:cNvSpPr>
          <p:nvPr/>
        </p:nvSpPr>
        <p:spPr bwMode="auto">
          <a:xfrm>
            <a:off x="0" y="0"/>
            <a:ext cx="6864350" cy="9994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GB">
              <a:latin typeface="Arial" pitchFamily="34" charset="0"/>
              <a:ea typeface="+mn-ea"/>
            </a:endParaRPr>
          </a:p>
        </p:txBody>
      </p:sp>
      <p:sp>
        <p:nvSpPr>
          <p:cNvPr id="2075" name="AutoShape 27"/>
          <p:cNvSpPr>
            <a:spLocks noChangeArrowheads="1"/>
          </p:cNvSpPr>
          <p:nvPr/>
        </p:nvSpPr>
        <p:spPr bwMode="auto">
          <a:xfrm>
            <a:off x="0" y="0"/>
            <a:ext cx="6864350" cy="9994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GB">
              <a:latin typeface="Arial" pitchFamily="34" charset="0"/>
              <a:ea typeface="+mn-ea"/>
            </a:endParaRPr>
          </a:p>
        </p:txBody>
      </p:sp>
      <p:sp>
        <p:nvSpPr>
          <p:cNvPr id="2076" name="AutoShape 28"/>
          <p:cNvSpPr>
            <a:spLocks noChangeArrowheads="1"/>
          </p:cNvSpPr>
          <p:nvPr/>
        </p:nvSpPr>
        <p:spPr bwMode="auto">
          <a:xfrm>
            <a:off x="0" y="0"/>
            <a:ext cx="6864350" cy="9994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GB">
              <a:latin typeface="Arial" pitchFamily="34" charset="0"/>
              <a:ea typeface="+mn-ea"/>
            </a:endParaRPr>
          </a:p>
        </p:txBody>
      </p:sp>
      <p:sp>
        <p:nvSpPr>
          <p:cNvPr id="2077" name="AutoShape 29"/>
          <p:cNvSpPr>
            <a:spLocks noChangeArrowheads="1"/>
          </p:cNvSpPr>
          <p:nvPr/>
        </p:nvSpPr>
        <p:spPr bwMode="auto">
          <a:xfrm>
            <a:off x="0" y="0"/>
            <a:ext cx="6864350" cy="9994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GB">
              <a:latin typeface="Arial" pitchFamily="34" charset="0"/>
              <a:ea typeface="+mn-ea"/>
            </a:endParaRP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1" y="1"/>
            <a:ext cx="2972210" cy="5035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GB">
              <a:latin typeface="Arial" pitchFamily="34" charset="0"/>
              <a:ea typeface="+mn-ea"/>
            </a:endParaRP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3888873" y="1"/>
            <a:ext cx="2972210" cy="5035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GB">
              <a:latin typeface="Arial" pitchFamily="34" charset="0"/>
              <a:ea typeface="+mn-ea"/>
            </a:endParaRPr>
          </a:p>
        </p:txBody>
      </p:sp>
      <p:sp>
        <p:nvSpPr>
          <p:cNvPr id="21537" name="Rectangle 3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44563" y="750888"/>
            <a:ext cx="4929187" cy="36972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1" name="Rectangle 33"/>
          <p:cNvSpPr>
            <a:spLocks noGrp="1" noChangeArrowheads="1"/>
          </p:cNvSpPr>
          <p:nvPr>
            <p:ph type="body"/>
          </p:nvPr>
        </p:nvSpPr>
        <p:spPr bwMode="auto">
          <a:xfrm>
            <a:off x="686273" y="4747299"/>
            <a:ext cx="5446055" cy="44483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1" y="9488203"/>
            <a:ext cx="2972210" cy="5035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en-GB">
              <a:latin typeface="Arial" pitchFamily="34" charset="0"/>
              <a:ea typeface="+mn-ea"/>
            </a:endParaRPr>
          </a:p>
        </p:txBody>
      </p:sp>
      <p:sp>
        <p:nvSpPr>
          <p:cNvPr id="2083" name="Rectangle 35"/>
          <p:cNvSpPr>
            <a:spLocks noGrp="1" noChangeArrowheads="1"/>
          </p:cNvSpPr>
          <p:nvPr>
            <p:ph type="sldNum"/>
          </p:nvPr>
        </p:nvSpPr>
        <p:spPr bwMode="auto">
          <a:xfrm>
            <a:off x="3888873" y="9492998"/>
            <a:ext cx="2928092" cy="4491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7A62C27-43E0-4749-8AF7-2B80DCA6728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379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1488" algn="l"/>
                <a:tab pos="944563" algn="l"/>
                <a:tab pos="1419225" algn="l"/>
                <a:tab pos="1892300" algn="l"/>
                <a:tab pos="2366963" algn="l"/>
                <a:tab pos="2840038" algn="l"/>
                <a:tab pos="3314700" algn="l"/>
                <a:tab pos="3787775" algn="l"/>
                <a:tab pos="4262438" algn="l"/>
                <a:tab pos="4735513" algn="l"/>
                <a:tab pos="5210175" algn="l"/>
                <a:tab pos="5683250" algn="l"/>
                <a:tab pos="6157913" algn="l"/>
                <a:tab pos="6630988" algn="l"/>
                <a:tab pos="7105650" algn="l"/>
                <a:tab pos="7578725" algn="l"/>
                <a:tab pos="8053388" algn="l"/>
                <a:tab pos="8526463" algn="l"/>
                <a:tab pos="9001125" algn="l"/>
                <a:tab pos="94742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71488" algn="l"/>
                <a:tab pos="944563" algn="l"/>
                <a:tab pos="1419225" algn="l"/>
                <a:tab pos="1892300" algn="l"/>
                <a:tab pos="2366963" algn="l"/>
                <a:tab pos="2840038" algn="l"/>
                <a:tab pos="3314700" algn="l"/>
                <a:tab pos="3787775" algn="l"/>
                <a:tab pos="4262438" algn="l"/>
                <a:tab pos="4735513" algn="l"/>
                <a:tab pos="5210175" algn="l"/>
                <a:tab pos="5683250" algn="l"/>
                <a:tab pos="6157913" algn="l"/>
                <a:tab pos="6630988" algn="l"/>
                <a:tab pos="7105650" algn="l"/>
                <a:tab pos="7578725" algn="l"/>
                <a:tab pos="8053388" algn="l"/>
                <a:tab pos="8526463" algn="l"/>
                <a:tab pos="9001125" algn="l"/>
                <a:tab pos="94742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71488" algn="l"/>
                <a:tab pos="944563" algn="l"/>
                <a:tab pos="1419225" algn="l"/>
                <a:tab pos="1892300" algn="l"/>
                <a:tab pos="2366963" algn="l"/>
                <a:tab pos="2840038" algn="l"/>
                <a:tab pos="3314700" algn="l"/>
                <a:tab pos="3787775" algn="l"/>
                <a:tab pos="4262438" algn="l"/>
                <a:tab pos="4735513" algn="l"/>
                <a:tab pos="5210175" algn="l"/>
                <a:tab pos="5683250" algn="l"/>
                <a:tab pos="6157913" algn="l"/>
                <a:tab pos="6630988" algn="l"/>
                <a:tab pos="7105650" algn="l"/>
                <a:tab pos="7578725" algn="l"/>
                <a:tab pos="8053388" algn="l"/>
                <a:tab pos="8526463" algn="l"/>
                <a:tab pos="9001125" algn="l"/>
                <a:tab pos="94742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71488" algn="l"/>
                <a:tab pos="944563" algn="l"/>
                <a:tab pos="1419225" algn="l"/>
                <a:tab pos="1892300" algn="l"/>
                <a:tab pos="2366963" algn="l"/>
                <a:tab pos="2840038" algn="l"/>
                <a:tab pos="3314700" algn="l"/>
                <a:tab pos="3787775" algn="l"/>
                <a:tab pos="4262438" algn="l"/>
                <a:tab pos="4735513" algn="l"/>
                <a:tab pos="5210175" algn="l"/>
                <a:tab pos="5683250" algn="l"/>
                <a:tab pos="6157913" algn="l"/>
                <a:tab pos="6630988" algn="l"/>
                <a:tab pos="7105650" algn="l"/>
                <a:tab pos="7578725" algn="l"/>
                <a:tab pos="8053388" algn="l"/>
                <a:tab pos="8526463" algn="l"/>
                <a:tab pos="9001125" algn="l"/>
                <a:tab pos="94742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71488" algn="l"/>
                <a:tab pos="944563" algn="l"/>
                <a:tab pos="1419225" algn="l"/>
                <a:tab pos="1892300" algn="l"/>
                <a:tab pos="2366963" algn="l"/>
                <a:tab pos="2840038" algn="l"/>
                <a:tab pos="3314700" algn="l"/>
                <a:tab pos="3787775" algn="l"/>
                <a:tab pos="4262438" algn="l"/>
                <a:tab pos="4735513" algn="l"/>
                <a:tab pos="5210175" algn="l"/>
                <a:tab pos="5683250" algn="l"/>
                <a:tab pos="6157913" algn="l"/>
                <a:tab pos="6630988" algn="l"/>
                <a:tab pos="7105650" algn="l"/>
                <a:tab pos="7578725" algn="l"/>
                <a:tab pos="8053388" algn="l"/>
                <a:tab pos="8526463" algn="l"/>
                <a:tab pos="9001125" algn="l"/>
                <a:tab pos="94742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71488" algn="l"/>
                <a:tab pos="944563" algn="l"/>
                <a:tab pos="1419225" algn="l"/>
                <a:tab pos="1892300" algn="l"/>
                <a:tab pos="2366963" algn="l"/>
                <a:tab pos="2840038" algn="l"/>
                <a:tab pos="3314700" algn="l"/>
                <a:tab pos="3787775" algn="l"/>
                <a:tab pos="4262438" algn="l"/>
                <a:tab pos="4735513" algn="l"/>
                <a:tab pos="5210175" algn="l"/>
                <a:tab pos="5683250" algn="l"/>
                <a:tab pos="6157913" algn="l"/>
                <a:tab pos="6630988" algn="l"/>
                <a:tab pos="7105650" algn="l"/>
                <a:tab pos="7578725" algn="l"/>
                <a:tab pos="8053388" algn="l"/>
                <a:tab pos="8526463" algn="l"/>
                <a:tab pos="9001125" algn="l"/>
                <a:tab pos="94742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71488" algn="l"/>
                <a:tab pos="944563" algn="l"/>
                <a:tab pos="1419225" algn="l"/>
                <a:tab pos="1892300" algn="l"/>
                <a:tab pos="2366963" algn="l"/>
                <a:tab pos="2840038" algn="l"/>
                <a:tab pos="3314700" algn="l"/>
                <a:tab pos="3787775" algn="l"/>
                <a:tab pos="4262438" algn="l"/>
                <a:tab pos="4735513" algn="l"/>
                <a:tab pos="5210175" algn="l"/>
                <a:tab pos="5683250" algn="l"/>
                <a:tab pos="6157913" algn="l"/>
                <a:tab pos="6630988" algn="l"/>
                <a:tab pos="7105650" algn="l"/>
                <a:tab pos="7578725" algn="l"/>
                <a:tab pos="8053388" algn="l"/>
                <a:tab pos="8526463" algn="l"/>
                <a:tab pos="9001125" algn="l"/>
                <a:tab pos="94742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71488" algn="l"/>
                <a:tab pos="944563" algn="l"/>
                <a:tab pos="1419225" algn="l"/>
                <a:tab pos="1892300" algn="l"/>
                <a:tab pos="2366963" algn="l"/>
                <a:tab pos="2840038" algn="l"/>
                <a:tab pos="3314700" algn="l"/>
                <a:tab pos="3787775" algn="l"/>
                <a:tab pos="4262438" algn="l"/>
                <a:tab pos="4735513" algn="l"/>
                <a:tab pos="5210175" algn="l"/>
                <a:tab pos="5683250" algn="l"/>
                <a:tab pos="6157913" algn="l"/>
                <a:tab pos="6630988" algn="l"/>
                <a:tab pos="7105650" algn="l"/>
                <a:tab pos="7578725" algn="l"/>
                <a:tab pos="8053388" algn="l"/>
                <a:tab pos="8526463" algn="l"/>
                <a:tab pos="9001125" algn="l"/>
                <a:tab pos="94742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71488" algn="l"/>
                <a:tab pos="944563" algn="l"/>
                <a:tab pos="1419225" algn="l"/>
                <a:tab pos="1892300" algn="l"/>
                <a:tab pos="2366963" algn="l"/>
                <a:tab pos="2840038" algn="l"/>
                <a:tab pos="3314700" algn="l"/>
                <a:tab pos="3787775" algn="l"/>
                <a:tab pos="4262438" algn="l"/>
                <a:tab pos="4735513" algn="l"/>
                <a:tab pos="5210175" algn="l"/>
                <a:tab pos="5683250" algn="l"/>
                <a:tab pos="6157913" algn="l"/>
                <a:tab pos="6630988" algn="l"/>
                <a:tab pos="7105650" algn="l"/>
                <a:tab pos="7578725" algn="l"/>
                <a:tab pos="8053388" algn="l"/>
                <a:tab pos="8526463" algn="l"/>
                <a:tab pos="9001125" algn="l"/>
                <a:tab pos="94742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buFont typeface="Arial" charset="0"/>
              <a:buNone/>
            </a:pPr>
            <a:fld id="{21E7367E-0709-4951-9DD1-B527D9E1CE0E}" type="slidenum">
              <a:rPr lang="en-GB" sz="1300" smtClean="0">
                <a:solidFill>
                  <a:srgbClr val="000000"/>
                </a:solidFill>
                <a:ea typeface="Arial Unicode MS" pitchFamily="34" charset="-128"/>
              </a:rPr>
              <a:pPr eaLnBrk="1" hangingPunct="1">
                <a:buFont typeface="Arial" charset="0"/>
                <a:buNone/>
              </a:pPr>
              <a:t>1</a:t>
            </a:fld>
            <a:endParaRPr lang="en-GB" sz="1300" smtClean="0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7400" b="1">
                <a:solidFill>
                  <a:srgbClr val="FFD624"/>
                </a:solidFill>
                <a:latin typeface="Verdana" pitchFamily="34" charset="0"/>
              </a:defRPr>
            </a:lvl1pPr>
            <a:lvl2pPr marL="722593" indent="-277920" eaLnBrk="0" hangingPunct="0">
              <a:defRPr sz="7400" b="1">
                <a:solidFill>
                  <a:srgbClr val="FFD624"/>
                </a:solidFill>
                <a:latin typeface="Verdana" pitchFamily="34" charset="0"/>
              </a:defRPr>
            </a:lvl2pPr>
            <a:lvl3pPr marL="1111682" indent="-222336" eaLnBrk="0" hangingPunct="0">
              <a:defRPr sz="7400" b="1">
                <a:solidFill>
                  <a:srgbClr val="FFD624"/>
                </a:solidFill>
                <a:latin typeface="Verdana" pitchFamily="34" charset="0"/>
              </a:defRPr>
            </a:lvl3pPr>
            <a:lvl4pPr marL="1556355" indent="-222336" eaLnBrk="0" hangingPunct="0">
              <a:defRPr sz="7400" b="1">
                <a:solidFill>
                  <a:srgbClr val="FFD624"/>
                </a:solidFill>
                <a:latin typeface="Verdana" pitchFamily="34" charset="0"/>
              </a:defRPr>
            </a:lvl4pPr>
            <a:lvl5pPr marL="2001027" indent="-222336" eaLnBrk="0" hangingPunct="0">
              <a:defRPr sz="7400" b="1">
                <a:solidFill>
                  <a:srgbClr val="FFD624"/>
                </a:solidFill>
                <a:latin typeface="Verdana" pitchFamily="34" charset="0"/>
              </a:defRPr>
            </a:lvl5pPr>
            <a:lvl6pPr marL="2445700" indent="-222336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rgbClr val="FFD624"/>
                </a:solidFill>
                <a:latin typeface="Verdana" pitchFamily="34" charset="0"/>
              </a:defRPr>
            </a:lvl6pPr>
            <a:lvl7pPr marL="2890373" indent="-222336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rgbClr val="FFD624"/>
                </a:solidFill>
                <a:latin typeface="Verdana" pitchFamily="34" charset="0"/>
              </a:defRPr>
            </a:lvl7pPr>
            <a:lvl8pPr marL="3335045" indent="-222336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rgbClr val="FFD624"/>
                </a:solidFill>
                <a:latin typeface="Verdana" pitchFamily="34" charset="0"/>
              </a:defRPr>
            </a:lvl8pPr>
            <a:lvl9pPr marL="3779718" indent="-222336" eaLnBrk="0" fontAlgn="base" hangingPunct="0">
              <a:spcBef>
                <a:spcPct val="0"/>
              </a:spcBef>
              <a:spcAft>
                <a:spcPct val="0"/>
              </a:spcAft>
              <a:defRPr sz="74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2D04698B-F9CE-474E-ABA1-BCC6632C81A1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31</a:t>
            </a:fld>
            <a:endParaRPr lang="en-GB" sz="12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1488" algn="l"/>
                <a:tab pos="944563" algn="l"/>
                <a:tab pos="1419225" algn="l"/>
                <a:tab pos="1892300" algn="l"/>
                <a:tab pos="2366963" algn="l"/>
                <a:tab pos="2840038" algn="l"/>
                <a:tab pos="3314700" algn="l"/>
                <a:tab pos="3787775" algn="l"/>
                <a:tab pos="4262438" algn="l"/>
                <a:tab pos="4735513" algn="l"/>
                <a:tab pos="5210175" algn="l"/>
                <a:tab pos="5683250" algn="l"/>
                <a:tab pos="6157913" algn="l"/>
                <a:tab pos="6630988" algn="l"/>
                <a:tab pos="7105650" algn="l"/>
                <a:tab pos="7578725" algn="l"/>
                <a:tab pos="8053388" algn="l"/>
                <a:tab pos="8526463" algn="l"/>
                <a:tab pos="9001125" algn="l"/>
                <a:tab pos="94742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71488" algn="l"/>
                <a:tab pos="944563" algn="l"/>
                <a:tab pos="1419225" algn="l"/>
                <a:tab pos="1892300" algn="l"/>
                <a:tab pos="2366963" algn="l"/>
                <a:tab pos="2840038" algn="l"/>
                <a:tab pos="3314700" algn="l"/>
                <a:tab pos="3787775" algn="l"/>
                <a:tab pos="4262438" algn="l"/>
                <a:tab pos="4735513" algn="l"/>
                <a:tab pos="5210175" algn="l"/>
                <a:tab pos="5683250" algn="l"/>
                <a:tab pos="6157913" algn="l"/>
                <a:tab pos="6630988" algn="l"/>
                <a:tab pos="7105650" algn="l"/>
                <a:tab pos="7578725" algn="l"/>
                <a:tab pos="8053388" algn="l"/>
                <a:tab pos="8526463" algn="l"/>
                <a:tab pos="9001125" algn="l"/>
                <a:tab pos="94742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71488" algn="l"/>
                <a:tab pos="944563" algn="l"/>
                <a:tab pos="1419225" algn="l"/>
                <a:tab pos="1892300" algn="l"/>
                <a:tab pos="2366963" algn="l"/>
                <a:tab pos="2840038" algn="l"/>
                <a:tab pos="3314700" algn="l"/>
                <a:tab pos="3787775" algn="l"/>
                <a:tab pos="4262438" algn="l"/>
                <a:tab pos="4735513" algn="l"/>
                <a:tab pos="5210175" algn="l"/>
                <a:tab pos="5683250" algn="l"/>
                <a:tab pos="6157913" algn="l"/>
                <a:tab pos="6630988" algn="l"/>
                <a:tab pos="7105650" algn="l"/>
                <a:tab pos="7578725" algn="l"/>
                <a:tab pos="8053388" algn="l"/>
                <a:tab pos="8526463" algn="l"/>
                <a:tab pos="9001125" algn="l"/>
                <a:tab pos="94742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71488" algn="l"/>
                <a:tab pos="944563" algn="l"/>
                <a:tab pos="1419225" algn="l"/>
                <a:tab pos="1892300" algn="l"/>
                <a:tab pos="2366963" algn="l"/>
                <a:tab pos="2840038" algn="l"/>
                <a:tab pos="3314700" algn="l"/>
                <a:tab pos="3787775" algn="l"/>
                <a:tab pos="4262438" algn="l"/>
                <a:tab pos="4735513" algn="l"/>
                <a:tab pos="5210175" algn="l"/>
                <a:tab pos="5683250" algn="l"/>
                <a:tab pos="6157913" algn="l"/>
                <a:tab pos="6630988" algn="l"/>
                <a:tab pos="7105650" algn="l"/>
                <a:tab pos="7578725" algn="l"/>
                <a:tab pos="8053388" algn="l"/>
                <a:tab pos="8526463" algn="l"/>
                <a:tab pos="9001125" algn="l"/>
                <a:tab pos="94742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71488" algn="l"/>
                <a:tab pos="944563" algn="l"/>
                <a:tab pos="1419225" algn="l"/>
                <a:tab pos="1892300" algn="l"/>
                <a:tab pos="2366963" algn="l"/>
                <a:tab pos="2840038" algn="l"/>
                <a:tab pos="3314700" algn="l"/>
                <a:tab pos="3787775" algn="l"/>
                <a:tab pos="4262438" algn="l"/>
                <a:tab pos="4735513" algn="l"/>
                <a:tab pos="5210175" algn="l"/>
                <a:tab pos="5683250" algn="l"/>
                <a:tab pos="6157913" algn="l"/>
                <a:tab pos="6630988" algn="l"/>
                <a:tab pos="7105650" algn="l"/>
                <a:tab pos="7578725" algn="l"/>
                <a:tab pos="8053388" algn="l"/>
                <a:tab pos="8526463" algn="l"/>
                <a:tab pos="9001125" algn="l"/>
                <a:tab pos="94742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71488" algn="l"/>
                <a:tab pos="944563" algn="l"/>
                <a:tab pos="1419225" algn="l"/>
                <a:tab pos="1892300" algn="l"/>
                <a:tab pos="2366963" algn="l"/>
                <a:tab pos="2840038" algn="l"/>
                <a:tab pos="3314700" algn="l"/>
                <a:tab pos="3787775" algn="l"/>
                <a:tab pos="4262438" algn="l"/>
                <a:tab pos="4735513" algn="l"/>
                <a:tab pos="5210175" algn="l"/>
                <a:tab pos="5683250" algn="l"/>
                <a:tab pos="6157913" algn="l"/>
                <a:tab pos="6630988" algn="l"/>
                <a:tab pos="7105650" algn="l"/>
                <a:tab pos="7578725" algn="l"/>
                <a:tab pos="8053388" algn="l"/>
                <a:tab pos="8526463" algn="l"/>
                <a:tab pos="9001125" algn="l"/>
                <a:tab pos="94742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71488" algn="l"/>
                <a:tab pos="944563" algn="l"/>
                <a:tab pos="1419225" algn="l"/>
                <a:tab pos="1892300" algn="l"/>
                <a:tab pos="2366963" algn="l"/>
                <a:tab pos="2840038" algn="l"/>
                <a:tab pos="3314700" algn="l"/>
                <a:tab pos="3787775" algn="l"/>
                <a:tab pos="4262438" algn="l"/>
                <a:tab pos="4735513" algn="l"/>
                <a:tab pos="5210175" algn="l"/>
                <a:tab pos="5683250" algn="l"/>
                <a:tab pos="6157913" algn="l"/>
                <a:tab pos="6630988" algn="l"/>
                <a:tab pos="7105650" algn="l"/>
                <a:tab pos="7578725" algn="l"/>
                <a:tab pos="8053388" algn="l"/>
                <a:tab pos="8526463" algn="l"/>
                <a:tab pos="9001125" algn="l"/>
                <a:tab pos="94742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71488" algn="l"/>
                <a:tab pos="944563" algn="l"/>
                <a:tab pos="1419225" algn="l"/>
                <a:tab pos="1892300" algn="l"/>
                <a:tab pos="2366963" algn="l"/>
                <a:tab pos="2840038" algn="l"/>
                <a:tab pos="3314700" algn="l"/>
                <a:tab pos="3787775" algn="l"/>
                <a:tab pos="4262438" algn="l"/>
                <a:tab pos="4735513" algn="l"/>
                <a:tab pos="5210175" algn="l"/>
                <a:tab pos="5683250" algn="l"/>
                <a:tab pos="6157913" algn="l"/>
                <a:tab pos="6630988" algn="l"/>
                <a:tab pos="7105650" algn="l"/>
                <a:tab pos="7578725" algn="l"/>
                <a:tab pos="8053388" algn="l"/>
                <a:tab pos="8526463" algn="l"/>
                <a:tab pos="9001125" algn="l"/>
                <a:tab pos="94742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71488" algn="l"/>
                <a:tab pos="944563" algn="l"/>
                <a:tab pos="1419225" algn="l"/>
                <a:tab pos="1892300" algn="l"/>
                <a:tab pos="2366963" algn="l"/>
                <a:tab pos="2840038" algn="l"/>
                <a:tab pos="3314700" algn="l"/>
                <a:tab pos="3787775" algn="l"/>
                <a:tab pos="4262438" algn="l"/>
                <a:tab pos="4735513" algn="l"/>
                <a:tab pos="5210175" algn="l"/>
                <a:tab pos="5683250" algn="l"/>
                <a:tab pos="6157913" algn="l"/>
                <a:tab pos="6630988" algn="l"/>
                <a:tab pos="7105650" algn="l"/>
                <a:tab pos="7578725" algn="l"/>
                <a:tab pos="8053388" algn="l"/>
                <a:tab pos="8526463" algn="l"/>
                <a:tab pos="9001125" algn="l"/>
                <a:tab pos="94742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buFont typeface="Arial" charset="0"/>
              <a:buNone/>
            </a:pPr>
            <a:fld id="{21E7367E-0709-4951-9DD1-B527D9E1CE0E}" type="slidenum">
              <a:rPr lang="en-GB" sz="1300" smtClean="0">
                <a:solidFill>
                  <a:srgbClr val="000000"/>
                </a:solidFill>
                <a:ea typeface="Arial Unicode MS" pitchFamily="34" charset="-128"/>
              </a:rPr>
              <a:pPr eaLnBrk="1" hangingPunct="1">
                <a:buFont typeface="Arial" charset="0"/>
                <a:buNone/>
              </a:pPr>
              <a:t>2</a:t>
            </a:fld>
            <a:endParaRPr lang="en-GB" sz="1300" smtClean="0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CD5EA0F4-739A-45E7-A408-3C055397F976}" type="slidenum">
              <a:rPr lang="en-GB" smtClean="0">
                <a:latin typeface="Arial" charset="0"/>
              </a:rPr>
              <a:pPr>
                <a:buFont typeface="Arial" charset="0"/>
                <a:buNone/>
              </a:pPr>
              <a:t>3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7A62C27-43E0-4749-8AF7-2B80DCA6728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68240A54-451D-4776-93B9-8D18F4D42229}" type="slidenum">
              <a:rPr lang="en-GB" smtClean="0">
                <a:latin typeface="Arial" charset="0"/>
              </a:rPr>
              <a:pPr>
                <a:buFont typeface="Arial" charset="0"/>
                <a:buNone/>
              </a:pPr>
              <a:t>6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F475CE63-4B1C-4FF3-876B-29FB4C950FE6}" type="slidenum">
              <a:rPr lang="en-GB" smtClean="0">
                <a:latin typeface="Arial" charset="0"/>
              </a:rPr>
              <a:pPr>
                <a:buFont typeface="Arial" charset="0"/>
                <a:buNone/>
              </a:pPr>
              <a:t>7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0365F662-A45A-4398-A4F6-CED549D81442}" type="slidenum">
              <a:rPr lang="en-GB" smtClean="0">
                <a:latin typeface="Arial" charset="0"/>
              </a:rPr>
              <a:pPr>
                <a:buFont typeface="Arial" charset="0"/>
                <a:buNone/>
              </a:pPr>
              <a:t>8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1488" algn="l"/>
                <a:tab pos="944563" algn="l"/>
                <a:tab pos="1419225" algn="l"/>
                <a:tab pos="1892300" algn="l"/>
                <a:tab pos="2366963" algn="l"/>
                <a:tab pos="2840038" algn="l"/>
                <a:tab pos="3314700" algn="l"/>
                <a:tab pos="3787775" algn="l"/>
                <a:tab pos="4262438" algn="l"/>
                <a:tab pos="4735513" algn="l"/>
                <a:tab pos="5210175" algn="l"/>
                <a:tab pos="5683250" algn="l"/>
                <a:tab pos="6157913" algn="l"/>
                <a:tab pos="6630988" algn="l"/>
                <a:tab pos="7105650" algn="l"/>
                <a:tab pos="7578725" algn="l"/>
                <a:tab pos="8053388" algn="l"/>
                <a:tab pos="8526463" algn="l"/>
                <a:tab pos="9001125" algn="l"/>
                <a:tab pos="94742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71488" algn="l"/>
                <a:tab pos="944563" algn="l"/>
                <a:tab pos="1419225" algn="l"/>
                <a:tab pos="1892300" algn="l"/>
                <a:tab pos="2366963" algn="l"/>
                <a:tab pos="2840038" algn="l"/>
                <a:tab pos="3314700" algn="l"/>
                <a:tab pos="3787775" algn="l"/>
                <a:tab pos="4262438" algn="l"/>
                <a:tab pos="4735513" algn="l"/>
                <a:tab pos="5210175" algn="l"/>
                <a:tab pos="5683250" algn="l"/>
                <a:tab pos="6157913" algn="l"/>
                <a:tab pos="6630988" algn="l"/>
                <a:tab pos="7105650" algn="l"/>
                <a:tab pos="7578725" algn="l"/>
                <a:tab pos="8053388" algn="l"/>
                <a:tab pos="8526463" algn="l"/>
                <a:tab pos="9001125" algn="l"/>
                <a:tab pos="94742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71488" algn="l"/>
                <a:tab pos="944563" algn="l"/>
                <a:tab pos="1419225" algn="l"/>
                <a:tab pos="1892300" algn="l"/>
                <a:tab pos="2366963" algn="l"/>
                <a:tab pos="2840038" algn="l"/>
                <a:tab pos="3314700" algn="l"/>
                <a:tab pos="3787775" algn="l"/>
                <a:tab pos="4262438" algn="l"/>
                <a:tab pos="4735513" algn="l"/>
                <a:tab pos="5210175" algn="l"/>
                <a:tab pos="5683250" algn="l"/>
                <a:tab pos="6157913" algn="l"/>
                <a:tab pos="6630988" algn="l"/>
                <a:tab pos="7105650" algn="l"/>
                <a:tab pos="7578725" algn="l"/>
                <a:tab pos="8053388" algn="l"/>
                <a:tab pos="8526463" algn="l"/>
                <a:tab pos="9001125" algn="l"/>
                <a:tab pos="94742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71488" algn="l"/>
                <a:tab pos="944563" algn="l"/>
                <a:tab pos="1419225" algn="l"/>
                <a:tab pos="1892300" algn="l"/>
                <a:tab pos="2366963" algn="l"/>
                <a:tab pos="2840038" algn="l"/>
                <a:tab pos="3314700" algn="l"/>
                <a:tab pos="3787775" algn="l"/>
                <a:tab pos="4262438" algn="l"/>
                <a:tab pos="4735513" algn="l"/>
                <a:tab pos="5210175" algn="l"/>
                <a:tab pos="5683250" algn="l"/>
                <a:tab pos="6157913" algn="l"/>
                <a:tab pos="6630988" algn="l"/>
                <a:tab pos="7105650" algn="l"/>
                <a:tab pos="7578725" algn="l"/>
                <a:tab pos="8053388" algn="l"/>
                <a:tab pos="8526463" algn="l"/>
                <a:tab pos="9001125" algn="l"/>
                <a:tab pos="94742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71488" algn="l"/>
                <a:tab pos="944563" algn="l"/>
                <a:tab pos="1419225" algn="l"/>
                <a:tab pos="1892300" algn="l"/>
                <a:tab pos="2366963" algn="l"/>
                <a:tab pos="2840038" algn="l"/>
                <a:tab pos="3314700" algn="l"/>
                <a:tab pos="3787775" algn="l"/>
                <a:tab pos="4262438" algn="l"/>
                <a:tab pos="4735513" algn="l"/>
                <a:tab pos="5210175" algn="l"/>
                <a:tab pos="5683250" algn="l"/>
                <a:tab pos="6157913" algn="l"/>
                <a:tab pos="6630988" algn="l"/>
                <a:tab pos="7105650" algn="l"/>
                <a:tab pos="7578725" algn="l"/>
                <a:tab pos="8053388" algn="l"/>
                <a:tab pos="8526463" algn="l"/>
                <a:tab pos="9001125" algn="l"/>
                <a:tab pos="94742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71488" algn="l"/>
                <a:tab pos="944563" algn="l"/>
                <a:tab pos="1419225" algn="l"/>
                <a:tab pos="1892300" algn="l"/>
                <a:tab pos="2366963" algn="l"/>
                <a:tab pos="2840038" algn="l"/>
                <a:tab pos="3314700" algn="l"/>
                <a:tab pos="3787775" algn="l"/>
                <a:tab pos="4262438" algn="l"/>
                <a:tab pos="4735513" algn="l"/>
                <a:tab pos="5210175" algn="l"/>
                <a:tab pos="5683250" algn="l"/>
                <a:tab pos="6157913" algn="l"/>
                <a:tab pos="6630988" algn="l"/>
                <a:tab pos="7105650" algn="l"/>
                <a:tab pos="7578725" algn="l"/>
                <a:tab pos="8053388" algn="l"/>
                <a:tab pos="8526463" algn="l"/>
                <a:tab pos="9001125" algn="l"/>
                <a:tab pos="94742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71488" algn="l"/>
                <a:tab pos="944563" algn="l"/>
                <a:tab pos="1419225" algn="l"/>
                <a:tab pos="1892300" algn="l"/>
                <a:tab pos="2366963" algn="l"/>
                <a:tab pos="2840038" algn="l"/>
                <a:tab pos="3314700" algn="l"/>
                <a:tab pos="3787775" algn="l"/>
                <a:tab pos="4262438" algn="l"/>
                <a:tab pos="4735513" algn="l"/>
                <a:tab pos="5210175" algn="l"/>
                <a:tab pos="5683250" algn="l"/>
                <a:tab pos="6157913" algn="l"/>
                <a:tab pos="6630988" algn="l"/>
                <a:tab pos="7105650" algn="l"/>
                <a:tab pos="7578725" algn="l"/>
                <a:tab pos="8053388" algn="l"/>
                <a:tab pos="8526463" algn="l"/>
                <a:tab pos="9001125" algn="l"/>
                <a:tab pos="94742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71488" algn="l"/>
                <a:tab pos="944563" algn="l"/>
                <a:tab pos="1419225" algn="l"/>
                <a:tab pos="1892300" algn="l"/>
                <a:tab pos="2366963" algn="l"/>
                <a:tab pos="2840038" algn="l"/>
                <a:tab pos="3314700" algn="l"/>
                <a:tab pos="3787775" algn="l"/>
                <a:tab pos="4262438" algn="l"/>
                <a:tab pos="4735513" algn="l"/>
                <a:tab pos="5210175" algn="l"/>
                <a:tab pos="5683250" algn="l"/>
                <a:tab pos="6157913" algn="l"/>
                <a:tab pos="6630988" algn="l"/>
                <a:tab pos="7105650" algn="l"/>
                <a:tab pos="7578725" algn="l"/>
                <a:tab pos="8053388" algn="l"/>
                <a:tab pos="8526463" algn="l"/>
                <a:tab pos="9001125" algn="l"/>
                <a:tab pos="94742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71488" algn="l"/>
                <a:tab pos="944563" algn="l"/>
                <a:tab pos="1419225" algn="l"/>
                <a:tab pos="1892300" algn="l"/>
                <a:tab pos="2366963" algn="l"/>
                <a:tab pos="2840038" algn="l"/>
                <a:tab pos="3314700" algn="l"/>
                <a:tab pos="3787775" algn="l"/>
                <a:tab pos="4262438" algn="l"/>
                <a:tab pos="4735513" algn="l"/>
                <a:tab pos="5210175" algn="l"/>
                <a:tab pos="5683250" algn="l"/>
                <a:tab pos="6157913" algn="l"/>
                <a:tab pos="6630988" algn="l"/>
                <a:tab pos="7105650" algn="l"/>
                <a:tab pos="7578725" algn="l"/>
                <a:tab pos="8053388" algn="l"/>
                <a:tab pos="8526463" algn="l"/>
                <a:tab pos="9001125" algn="l"/>
                <a:tab pos="947420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buFont typeface="Arial" charset="0"/>
              <a:buNone/>
            </a:pPr>
            <a:fld id="{2F954006-535B-40F6-A939-BA94862E7FB1}" type="slidenum">
              <a:rPr lang="en-GB" sz="1300" smtClean="0">
                <a:solidFill>
                  <a:srgbClr val="000000"/>
                </a:solidFill>
                <a:ea typeface="Arial Unicode MS" pitchFamily="34" charset="-128"/>
              </a:rPr>
              <a:pPr eaLnBrk="1" hangingPunct="1">
                <a:buFont typeface="Arial" charset="0"/>
                <a:buNone/>
              </a:pPr>
              <a:t>9</a:t>
            </a:fld>
            <a:endParaRPr lang="en-GB" sz="1300" smtClean="0">
              <a:solidFill>
                <a:srgbClr val="000000"/>
              </a:solidFill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49156" name="Tijdelijke aanduiding voor dianumm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4025" algn="l"/>
                <a:tab pos="909638" algn="l"/>
                <a:tab pos="1366838" algn="l"/>
                <a:tab pos="1822450" algn="l"/>
                <a:tab pos="2279650" algn="l"/>
                <a:tab pos="2735263" algn="l"/>
                <a:tab pos="3192463" algn="l"/>
                <a:tab pos="3648075" algn="l"/>
                <a:tab pos="4105275" algn="l"/>
                <a:tab pos="4560888" algn="l"/>
                <a:tab pos="5018088" algn="l"/>
                <a:tab pos="5473700" algn="l"/>
                <a:tab pos="5930900" algn="l"/>
                <a:tab pos="6386513" algn="l"/>
                <a:tab pos="6843713" algn="l"/>
                <a:tab pos="7299325" algn="l"/>
                <a:tab pos="7756525" algn="l"/>
                <a:tab pos="8212138" algn="l"/>
                <a:tab pos="8669338" algn="l"/>
                <a:tab pos="912495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marL="742950" indent="-285750" eaLnBrk="0" hangingPunct="0">
              <a:tabLst>
                <a:tab pos="0" algn="l"/>
                <a:tab pos="454025" algn="l"/>
                <a:tab pos="909638" algn="l"/>
                <a:tab pos="1366838" algn="l"/>
                <a:tab pos="1822450" algn="l"/>
                <a:tab pos="2279650" algn="l"/>
                <a:tab pos="2735263" algn="l"/>
                <a:tab pos="3192463" algn="l"/>
                <a:tab pos="3648075" algn="l"/>
                <a:tab pos="4105275" algn="l"/>
                <a:tab pos="4560888" algn="l"/>
                <a:tab pos="5018088" algn="l"/>
                <a:tab pos="5473700" algn="l"/>
                <a:tab pos="5930900" algn="l"/>
                <a:tab pos="6386513" algn="l"/>
                <a:tab pos="6843713" algn="l"/>
                <a:tab pos="7299325" algn="l"/>
                <a:tab pos="7756525" algn="l"/>
                <a:tab pos="8212138" algn="l"/>
                <a:tab pos="8669338" algn="l"/>
                <a:tab pos="912495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marL="1143000" indent="-228600" eaLnBrk="0" hangingPunct="0">
              <a:tabLst>
                <a:tab pos="0" algn="l"/>
                <a:tab pos="454025" algn="l"/>
                <a:tab pos="909638" algn="l"/>
                <a:tab pos="1366838" algn="l"/>
                <a:tab pos="1822450" algn="l"/>
                <a:tab pos="2279650" algn="l"/>
                <a:tab pos="2735263" algn="l"/>
                <a:tab pos="3192463" algn="l"/>
                <a:tab pos="3648075" algn="l"/>
                <a:tab pos="4105275" algn="l"/>
                <a:tab pos="4560888" algn="l"/>
                <a:tab pos="5018088" algn="l"/>
                <a:tab pos="5473700" algn="l"/>
                <a:tab pos="5930900" algn="l"/>
                <a:tab pos="6386513" algn="l"/>
                <a:tab pos="6843713" algn="l"/>
                <a:tab pos="7299325" algn="l"/>
                <a:tab pos="7756525" algn="l"/>
                <a:tab pos="8212138" algn="l"/>
                <a:tab pos="8669338" algn="l"/>
                <a:tab pos="912495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marL="1600200" indent="-228600" eaLnBrk="0" hangingPunct="0">
              <a:tabLst>
                <a:tab pos="0" algn="l"/>
                <a:tab pos="454025" algn="l"/>
                <a:tab pos="909638" algn="l"/>
                <a:tab pos="1366838" algn="l"/>
                <a:tab pos="1822450" algn="l"/>
                <a:tab pos="2279650" algn="l"/>
                <a:tab pos="2735263" algn="l"/>
                <a:tab pos="3192463" algn="l"/>
                <a:tab pos="3648075" algn="l"/>
                <a:tab pos="4105275" algn="l"/>
                <a:tab pos="4560888" algn="l"/>
                <a:tab pos="5018088" algn="l"/>
                <a:tab pos="5473700" algn="l"/>
                <a:tab pos="5930900" algn="l"/>
                <a:tab pos="6386513" algn="l"/>
                <a:tab pos="6843713" algn="l"/>
                <a:tab pos="7299325" algn="l"/>
                <a:tab pos="7756525" algn="l"/>
                <a:tab pos="8212138" algn="l"/>
                <a:tab pos="8669338" algn="l"/>
                <a:tab pos="912495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marL="2057400" indent="-228600" eaLnBrk="0" hangingPunct="0">
              <a:tabLst>
                <a:tab pos="0" algn="l"/>
                <a:tab pos="454025" algn="l"/>
                <a:tab pos="909638" algn="l"/>
                <a:tab pos="1366838" algn="l"/>
                <a:tab pos="1822450" algn="l"/>
                <a:tab pos="2279650" algn="l"/>
                <a:tab pos="2735263" algn="l"/>
                <a:tab pos="3192463" algn="l"/>
                <a:tab pos="3648075" algn="l"/>
                <a:tab pos="4105275" algn="l"/>
                <a:tab pos="4560888" algn="l"/>
                <a:tab pos="5018088" algn="l"/>
                <a:tab pos="5473700" algn="l"/>
                <a:tab pos="5930900" algn="l"/>
                <a:tab pos="6386513" algn="l"/>
                <a:tab pos="6843713" algn="l"/>
                <a:tab pos="7299325" algn="l"/>
                <a:tab pos="7756525" algn="l"/>
                <a:tab pos="8212138" algn="l"/>
                <a:tab pos="8669338" algn="l"/>
                <a:tab pos="912495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4025" algn="l"/>
                <a:tab pos="909638" algn="l"/>
                <a:tab pos="1366838" algn="l"/>
                <a:tab pos="1822450" algn="l"/>
                <a:tab pos="2279650" algn="l"/>
                <a:tab pos="2735263" algn="l"/>
                <a:tab pos="3192463" algn="l"/>
                <a:tab pos="3648075" algn="l"/>
                <a:tab pos="4105275" algn="l"/>
                <a:tab pos="4560888" algn="l"/>
                <a:tab pos="5018088" algn="l"/>
                <a:tab pos="5473700" algn="l"/>
                <a:tab pos="5930900" algn="l"/>
                <a:tab pos="6386513" algn="l"/>
                <a:tab pos="6843713" algn="l"/>
                <a:tab pos="7299325" algn="l"/>
                <a:tab pos="7756525" algn="l"/>
                <a:tab pos="8212138" algn="l"/>
                <a:tab pos="8669338" algn="l"/>
                <a:tab pos="912495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4025" algn="l"/>
                <a:tab pos="909638" algn="l"/>
                <a:tab pos="1366838" algn="l"/>
                <a:tab pos="1822450" algn="l"/>
                <a:tab pos="2279650" algn="l"/>
                <a:tab pos="2735263" algn="l"/>
                <a:tab pos="3192463" algn="l"/>
                <a:tab pos="3648075" algn="l"/>
                <a:tab pos="4105275" algn="l"/>
                <a:tab pos="4560888" algn="l"/>
                <a:tab pos="5018088" algn="l"/>
                <a:tab pos="5473700" algn="l"/>
                <a:tab pos="5930900" algn="l"/>
                <a:tab pos="6386513" algn="l"/>
                <a:tab pos="6843713" algn="l"/>
                <a:tab pos="7299325" algn="l"/>
                <a:tab pos="7756525" algn="l"/>
                <a:tab pos="8212138" algn="l"/>
                <a:tab pos="8669338" algn="l"/>
                <a:tab pos="912495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4025" algn="l"/>
                <a:tab pos="909638" algn="l"/>
                <a:tab pos="1366838" algn="l"/>
                <a:tab pos="1822450" algn="l"/>
                <a:tab pos="2279650" algn="l"/>
                <a:tab pos="2735263" algn="l"/>
                <a:tab pos="3192463" algn="l"/>
                <a:tab pos="3648075" algn="l"/>
                <a:tab pos="4105275" algn="l"/>
                <a:tab pos="4560888" algn="l"/>
                <a:tab pos="5018088" algn="l"/>
                <a:tab pos="5473700" algn="l"/>
                <a:tab pos="5930900" algn="l"/>
                <a:tab pos="6386513" algn="l"/>
                <a:tab pos="6843713" algn="l"/>
                <a:tab pos="7299325" algn="l"/>
                <a:tab pos="7756525" algn="l"/>
                <a:tab pos="8212138" algn="l"/>
                <a:tab pos="8669338" algn="l"/>
                <a:tab pos="912495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4025" algn="l"/>
                <a:tab pos="909638" algn="l"/>
                <a:tab pos="1366838" algn="l"/>
                <a:tab pos="1822450" algn="l"/>
                <a:tab pos="2279650" algn="l"/>
                <a:tab pos="2735263" algn="l"/>
                <a:tab pos="3192463" algn="l"/>
                <a:tab pos="3648075" algn="l"/>
                <a:tab pos="4105275" algn="l"/>
                <a:tab pos="4560888" algn="l"/>
                <a:tab pos="5018088" algn="l"/>
                <a:tab pos="5473700" algn="l"/>
                <a:tab pos="5930900" algn="l"/>
                <a:tab pos="6386513" algn="l"/>
                <a:tab pos="6843713" algn="l"/>
                <a:tab pos="7299325" algn="l"/>
                <a:tab pos="7756525" algn="l"/>
                <a:tab pos="8212138" algn="l"/>
                <a:tab pos="8669338" algn="l"/>
                <a:tab pos="9124950" algn="l"/>
              </a:tabLst>
              <a:defRPr sz="2400"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buFont typeface="Arial" charset="0"/>
              <a:buNone/>
            </a:pPr>
            <a:fld id="{8C42CD11-397B-4AFA-8BCC-A34843922240}" type="slidenum">
              <a:rPr lang="en-GB" sz="1200">
                <a:solidFill>
                  <a:srgbClr val="000000"/>
                </a:solidFill>
              </a:rPr>
              <a:pPr eaLnBrk="1" hangingPunct="1">
                <a:buFont typeface="Arial" charset="0"/>
                <a:buNone/>
              </a:pPr>
              <a:t>20</a:t>
            </a:fld>
            <a:endParaRPr lang="en-GB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662AA1-6806-491A-AFD1-5768F46B8781}" type="datetimeFigureOut">
              <a:rPr lang="en-GB" smtClean="0"/>
              <a:t>06/03/2014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DAB1B7-68CA-453A-9A50-FE20FD7E7C09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642938"/>
            <a:ext cx="9144000" cy="62150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fr-BE">
              <a:latin typeface="Arial" pitchFamily="34" charset="0"/>
              <a:ea typeface="MS Gothic" charset="-128"/>
            </a:endParaRPr>
          </a:p>
        </p:txBody>
      </p:sp>
      <p:pic>
        <p:nvPicPr>
          <p:cNvPr id="8" name="Image 12" descr="Logo-WSSTP-peti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3175" y="5929313"/>
            <a:ext cx="1449388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438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662AA1-6806-491A-AFD1-5768F46B8781}" type="datetimeFigureOut">
              <a:rPr lang="en-GB" smtClean="0"/>
              <a:t>06/03/2014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DAB1B7-68CA-453A-9A50-FE20FD7E7C0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06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662AA1-6806-491A-AFD1-5768F46B8781}" type="datetimeFigureOut">
              <a:rPr lang="en-GB" smtClean="0"/>
              <a:t>06/03/2014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DAB1B7-68CA-453A-9A50-FE20FD7E7C0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387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D4135C-0E8E-469B-B41A-386FA26D4495}" type="datetimeFigureOut">
              <a:rPr lang="en-GB" smtClean="0"/>
              <a:t>06/03/2014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FE21D2-8D29-444B-931B-6CF4036A8B2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620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3F67-5A70-465C-A3F7-859F41F84D38}" type="datetimeFigureOut">
              <a:rPr lang="en-GB" smtClean="0"/>
              <a:t>06/03/2014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B72F-C9E4-4BDF-9E4B-8CAF35A5DC7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988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3F67-5A70-465C-A3F7-859F41F84D38}" type="datetimeFigureOut">
              <a:rPr lang="en-GB" smtClean="0"/>
              <a:t>06/03/2014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B72F-C9E4-4BDF-9E4B-8CAF35A5DC7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556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3F67-5A70-465C-A3F7-859F41F84D38}" type="datetimeFigureOut">
              <a:rPr lang="en-GB" smtClean="0"/>
              <a:t>06/03/2014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B72F-C9E4-4BDF-9E4B-8CAF35A5DC7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076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3F67-5A70-465C-A3F7-859F41F84D38}" type="datetimeFigureOut">
              <a:rPr lang="en-GB" smtClean="0"/>
              <a:t>06/03/2014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B72F-C9E4-4BDF-9E4B-8CAF35A5DC7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718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3F67-5A70-465C-A3F7-859F41F84D38}" type="datetimeFigureOut">
              <a:rPr lang="en-GB" smtClean="0"/>
              <a:t>06/03/2014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B72F-C9E4-4BDF-9E4B-8CAF35A5DC7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229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3F67-5A70-465C-A3F7-859F41F84D38}" type="datetimeFigureOut">
              <a:rPr lang="en-GB" smtClean="0"/>
              <a:t>06/03/2014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B72F-C9E4-4BDF-9E4B-8CAF35A5DC7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579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3F67-5A70-465C-A3F7-859F41F84D38}" type="datetimeFigureOut">
              <a:rPr lang="en-GB" smtClean="0"/>
              <a:t>06/03/2014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B72F-C9E4-4BDF-9E4B-8CAF35A5DC7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68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662AA1-6806-491A-AFD1-5768F46B8781}" type="datetimeFigureOut">
              <a:rPr lang="en-GB" smtClean="0"/>
              <a:t>06/03/2014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DAB1B7-68CA-453A-9A50-FE20FD7E7C0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245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3F67-5A70-465C-A3F7-859F41F84D38}" type="datetimeFigureOut">
              <a:rPr lang="en-GB" smtClean="0"/>
              <a:t>06/03/2014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B72F-C9E4-4BDF-9E4B-8CAF35A5DC7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37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3F67-5A70-465C-A3F7-859F41F84D38}" type="datetimeFigureOut">
              <a:rPr lang="en-GB" smtClean="0"/>
              <a:t>06/03/2014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B72F-C9E4-4BDF-9E4B-8CAF35A5DC7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666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3F67-5A70-465C-A3F7-859F41F84D38}" type="datetimeFigureOut">
              <a:rPr lang="en-GB" smtClean="0"/>
              <a:t>06/03/2014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B72F-C9E4-4BDF-9E4B-8CAF35A5DC7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923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3F67-5A70-465C-A3F7-859F41F84D38}" type="datetimeFigureOut">
              <a:rPr lang="en-GB" smtClean="0"/>
              <a:t>06/03/2014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B72F-C9E4-4BDF-9E4B-8CAF35A5DC7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58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662AA1-6806-491A-AFD1-5768F46B8781}" type="datetimeFigureOut">
              <a:rPr lang="en-GB" smtClean="0"/>
              <a:t>06/03/2014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DAB1B7-68CA-453A-9A50-FE20FD7E7C0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659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662AA1-6806-491A-AFD1-5768F46B8781}" type="datetimeFigureOut">
              <a:rPr lang="en-GB" smtClean="0"/>
              <a:t>06/03/2014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DAB1B7-68CA-453A-9A50-FE20FD7E7C0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84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662AA1-6806-491A-AFD1-5768F46B8781}" type="datetimeFigureOut">
              <a:rPr lang="en-GB" smtClean="0"/>
              <a:t>06/03/2014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DAB1B7-68CA-453A-9A50-FE20FD7E7C0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42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662AA1-6806-491A-AFD1-5768F46B8781}" type="datetimeFigureOut">
              <a:rPr lang="en-GB" smtClean="0"/>
              <a:t>06/03/2014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DAB1B7-68CA-453A-9A50-FE20FD7E7C0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59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662AA1-6806-491A-AFD1-5768F46B8781}" type="datetimeFigureOut">
              <a:rPr lang="en-GB" smtClean="0"/>
              <a:t>06/03/2014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DAB1B7-68CA-453A-9A50-FE20FD7E7C0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12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662AA1-6806-491A-AFD1-5768F46B8781}" type="datetimeFigureOut">
              <a:rPr lang="en-GB" smtClean="0"/>
              <a:t>06/03/2014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DAB1B7-68CA-453A-9A50-FE20FD7E7C0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54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662AA1-6806-491A-AFD1-5768F46B8781}" type="datetimeFigureOut">
              <a:rPr lang="en-GB" smtClean="0"/>
              <a:t>06/03/2014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DAB1B7-68CA-453A-9A50-FE20FD7E7C0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39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2616" y="-531440"/>
            <a:ext cx="12012562" cy="8008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1"/>
            <a:ext cx="2016224" cy="12216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63888" y="1916832"/>
            <a:ext cx="4032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16187C"/>
                </a:solidFill>
                <a:latin typeface="Century Gothic" pitchFamily="34" charset="0"/>
              </a:rPr>
              <a:t>WssTP,</a:t>
            </a:r>
          </a:p>
          <a:p>
            <a:pPr algn="ctr"/>
            <a:r>
              <a:rPr lang="es-ES_tradnl" sz="3200" b="1" dirty="0" smtClean="0">
                <a:solidFill>
                  <a:srgbClr val="16187C"/>
                </a:solidFill>
                <a:latin typeface="Century Gothic" pitchFamily="34" charset="0"/>
              </a:rPr>
              <a:t>A </a:t>
            </a:r>
            <a:r>
              <a:rPr lang="es-ES_tradnl" sz="3200" b="1" dirty="0" err="1" smtClean="0">
                <a:solidFill>
                  <a:srgbClr val="16187C"/>
                </a:solidFill>
                <a:latin typeface="Century Gothic" pitchFamily="34" charset="0"/>
              </a:rPr>
              <a:t>Common</a:t>
            </a:r>
            <a:r>
              <a:rPr lang="es-ES_tradnl" sz="3200" b="1" dirty="0" smtClean="0">
                <a:solidFill>
                  <a:srgbClr val="16187C"/>
                </a:solidFill>
                <a:latin typeface="Century Gothic" pitchFamily="34" charset="0"/>
              </a:rPr>
              <a:t> </a:t>
            </a:r>
            <a:r>
              <a:rPr lang="es-ES_tradnl" sz="3200" b="1" dirty="0" err="1" smtClean="0">
                <a:solidFill>
                  <a:srgbClr val="16187C"/>
                </a:solidFill>
                <a:latin typeface="Century Gothic" pitchFamily="34" charset="0"/>
              </a:rPr>
              <a:t>Vision</a:t>
            </a:r>
            <a:endParaRPr lang="es-ES_tradnl" sz="3200" b="1" dirty="0" smtClean="0">
              <a:solidFill>
                <a:srgbClr val="16187C"/>
              </a:solidFill>
              <a:latin typeface="Century Gothic" pitchFamily="34" charset="0"/>
            </a:endParaRPr>
          </a:p>
          <a:p>
            <a:pPr algn="ctr"/>
            <a:r>
              <a:rPr lang="es-ES_tradnl" sz="3200" b="1" dirty="0" smtClean="0">
                <a:solidFill>
                  <a:srgbClr val="16187C"/>
                </a:solidFill>
                <a:latin typeface="Century Gothic" pitchFamily="34" charset="0"/>
              </a:rPr>
              <a:t>for Water </a:t>
            </a:r>
          </a:p>
          <a:p>
            <a:pPr algn="ctr"/>
            <a:r>
              <a:rPr lang="es-ES_tradnl" sz="3200" b="1" dirty="0" err="1" smtClean="0">
                <a:solidFill>
                  <a:srgbClr val="16187C"/>
                </a:solidFill>
                <a:latin typeface="Century Gothic" pitchFamily="34" charset="0"/>
              </a:rPr>
              <a:t>Research</a:t>
            </a:r>
            <a:r>
              <a:rPr lang="es-ES_tradnl" sz="3200" b="1" dirty="0" smtClean="0">
                <a:solidFill>
                  <a:srgbClr val="16187C"/>
                </a:solidFill>
                <a:latin typeface="Century Gothic" pitchFamily="34" charset="0"/>
              </a:rPr>
              <a:t> and</a:t>
            </a:r>
          </a:p>
          <a:p>
            <a:pPr algn="ctr"/>
            <a:r>
              <a:rPr lang="es-ES_tradnl" sz="3200" b="1" dirty="0" err="1" smtClean="0">
                <a:solidFill>
                  <a:srgbClr val="16187C"/>
                </a:solidFill>
                <a:latin typeface="Century Gothic" pitchFamily="34" charset="0"/>
              </a:rPr>
              <a:t>Innovation</a:t>
            </a:r>
            <a:endParaRPr lang="en-GB" sz="3200" b="1" dirty="0">
              <a:solidFill>
                <a:srgbClr val="16187C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03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  <p:sldLayoutId id="21474843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03F67-5A70-465C-A3F7-859F41F84D38}" type="datetimeFigureOut">
              <a:rPr lang="en-GB" smtClean="0"/>
              <a:t>06/03/2014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0B72F-C9E4-4BDF-9E4B-8CAF35A5DC74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2616" y="-517430"/>
            <a:ext cx="11968318" cy="79788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1"/>
            <a:ext cx="2016224" cy="12216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67744" y="1268760"/>
            <a:ext cx="6624736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15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13" Type="http://schemas.openxmlformats.org/officeDocument/2006/relationships/image" Target="../media/image38.jpg"/><Relationship Id="rId3" Type="http://schemas.openxmlformats.org/officeDocument/2006/relationships/image" Target="../media/image28.gif"/><Relationship Id="rId7" Type="http://schemas.openxmlformats.org/officeDocument/2006/relationships/image" Target="../media/image32.jpg"/><Relationship Id="rId12" Type="http://schemas.openxmlformats.org/officeDocument/2006/relationships/image" Target="../media/image37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jpg"/><Relationship Id="rId11" Type="http://schemas.openxmlformats.org/officeDocument/2006/relationships/image" Target="../media/image36.jp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8.gif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hyperlink" Target="http://www.google.nl/url?sa=i&amp;rct=j&amp;q=&amp;esrc=s&amp;frm=1&amp;source=images&amp;cd=&amp;cad=rja&amp;docid=cTh5WaHLL2OHyM&amp;tbnid=NNCIxAPvHlugoM:&amp;ved=0CAUQjRw&amp;url=http://www.kennisalliantie.nl/2012/11/eu-vernelt-programma-eip-on-water/&amp;ei=4lIGUYOSJvS00QXEo4GIDA&amp;bvm=bv.41524429,d.d2k&amp;psig=AFQjCNEJA06CJecIOjHA8RD8pTx3R3XeZQ&amp;ust=1359455331098527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cid:image001.jpg@01CE26F3.D6B249C0" TargetMode="External"/><Relationship Id="rId13" Type="http://schemas.openxmlformats.org/officeDocument/2006/relationships/image" Target="../media/image87.jpeg"/><Relationship Id="rId18" Type="http://schemas.openxmlformats.org/officeDocument/2006/relationships/image" Target="../media/image92.jp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" Type="http://schemas.openxmlformats.org/officeDocument/2006/relationships/image" Target="../media/image78.jpeg"/><Relationship Id="rId16" Type="http://schemas.openxmlformats.org/officeDocument/2006/relationships/image" Target="../media/image90.jpeg"/><Relationship Id="rId20" Type="http://schemas.openxmlformats.org/officeDocument/2006/relationships/image" Target="../media/image94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2.jpeg"/><Relationship Id="rId11" Type="http://schemas.openxmlformats.org/officeDocument/2006/relationships/image" Target="../media/image85.jpeg"/><Relationship Id="rId5" Type="http://schemas.openxmlformats.org/officeDocument/2006/relationships/image" Target="../media/image81.gif"/><Relationship Id="rId15" Type="http://schemas.openxmlformats.org/officeDocument/2006/relationships/image" Target="../media/image89.jpeg"/><Relationship Id="rId10" Type="http://schemas.openxmlformats.org/officeDocument/2006/relationships/image" Target="cid:image002.jpg@01CE26F3.D6B249C0" TargetMode="External"/><Relationship Id="rId19" Type="http://schemas.openxmlformats.org/officeDocument/2006/relationships/image" Target="../media/image93.jpeg"/><Relationship Id="rId4" Type="http://schemas.openxmlformats.org/officeDocument/2006/relationships/image" Target="../media/image80.jpeg"/><Relationship Id="rId9" Type="http://schemas.openxmlformats.org/officeDocument/2006/relationships/image" Target="../media/image84.jpeg"/><Relationship Id="rId14" Type="http://schemas.openxmlformats.org/officeDocument/2006/relationships/image" Target="../media/image8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http://staticapp.icpsc.com/icp/loadimage.php/mogile/1016782/6be3de11deb0b7d4a61c4c9f1cbafb69/image/jpeg" TargetMode="Externa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528" y="6197242"/>
            <a:ext cx="3441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Corporate</a:t>
            </a:r>
            <a:r>
              <a:rPr lang="es-ES_tradn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es-ES_tradnl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Presentation</a:t>
            </a:r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62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0" y="5229200"/>
            <a:ext cx="1619504" cy="1404000"/>
          </a:xfrm>
          <a:prstGeom prst="rect">
            <a:avLst/>
          </a:prstGeom>
        </p:spPr>
      </p:pic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2905472" y="285973"/>
            <a:ext cx="5554960" cy="766763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dirty="0" smtClean="0">
                <a:solidFill>
                  <a:srgbClr val="0070C0"/>
                </a:solidFill>
                <a:latin typeface="Century Gothic" pitchFamily="34" charset="0"/>
              </a:rPr>
              <a:t>WssTP Members </a:t>
            </a:r>
            <a:br>
              <a:rPr lang="fr-FR" sz="3200" dirty="0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fr-FR" sz="32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fr-FR" sz="3200" i="1" dirty="0" smtClean="0">
                <a:solidFill>
                  <a:srgbClr val="0070C0"/>
                </a:solidFill>
                <a:latin typeface="Century Gothic" pitchFamily="34" charset="0"/>
              </a:rPr>
              <a:t>Industrie and </a:t>
            </a:r>
            <a:r>
              <a:rPr lang="fr-FR" sz="3200" i="1" dirty="0" err="1" smtClean="0">
                <a:solidFill>
                  <a:srgbClr val="0070C0"/>
                </a:solidFill>
                <a:latin typeface="Century Gothic" pitchFamily="34" charset="0"/>
              </a:rPr>
              <a:t>SME’s</a:t>
            </a:r>
            <a:endParaRPr lang="fr-FR" sz="3200" i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92093" y="1340768"/>
            <a:ext cx="7068836" cy="5256584"/>
            <a:chOff x="1319588" y="1340768"/>
            <a:chExt cx="7068836" cy="5256584"/>
          </a:xfrm>
        </p:grpSpPr>
        <p:grpSp>
          <p:nvGrpSpPr>
            <p:cNvPr id="2" name="Group 1"/>
            <p:cNvGrpSpPr/>
            <p:nvPr/>
          </p:nvGrpSpPr>
          <p:grpSpPr>
            <a:xfrm>
              <a:off x="1319588" y="1340768"/>
              <a:ext cx="7068836" cy="5256584"/>
              <a:chOff x="754298" y="1268760"/>
              <a:chExt cx="8101151" cy="6024242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55576" y="1268760"/>
                <a:ext cx="5040560" cy="1783584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27584" y="2873037"/>
                <a:ext cx="7920880" cy="2932227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513822" y="1362497"/>
                <a:ext cx="1629201" cy="156173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164288" y="1341681"/>
                <a:ext cx="1691161" cy="1603363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54298" y="5826889"/>
                <a:ext cx="1702002" cy="1466113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40104" y="2785281"/>
              <a:ext cx="1368000" cy="125133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07375" y="5301010"/>
              <a:ext cx="1512000" cy="129634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5527" y="5299194"/>
              <a:ext cx="1512000" cy="1296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43679" y="5291081"/>
              <a:ext cx="1384365" cy="12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980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Grp="1" noChangeArrowheads="1"/>
          </p:cNvSpPr>
          <p:nvPr>
            <p:ph type="title"/>
          </p:nvPr>
        </p:nvSpPr>
        <p:spPr>
          <a:xfrm>
            <a:off x="2905472" y="188640"/>
            <a:ext cx="5554960" cy="766763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dirty="0" smtClean="0">
                <a:solidFill>
                  <a:srgbClr val="0070C0"/>
                </a:solidFill>
                <a:latin typeface="Century Gothic" pitchFamily="34" charset="0"/>
              </a:rPr>
              <a:t>WssTP Members  </a:t>
            </a:r>
            <a:r>
              <a:rPr lang="fr-FR" sz="3200" i="1" dirty="0">
                <a:solidFill>
                  <a:srgbClr val="0070C0"/>
                </a:solidFill>
                <a:latin typeface="Century Gothic" pitchFamily="34" charset="0"/>
              </a:rPr>
              <a:t/>
            </a:r>
            <a:br>
              <a:rPr lang="fr-FR" sz="3200" i="1" dirty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fr-FR" sz="3200" i="1" dirty="0" err="1" smtClean="0">
                <a:solidFill>
                  <a:srgbClr val="0070C0"/>
                </a:solidFill>
                <a:latin typeface="Century Gothic" pitchFamily="34" charset="0"/>
              </a:rPr>
              <a:t>Academics</a:t>
            </a:r>
            <a:r>
              <a:rPr lang="fr-FR" sz="3200" i="1" dirty="0" smtClean="0">
                <a:solidFill>
                  <a:srgbClr val="0070C0"/>
                </a:solidFill>
                <a:latin typeface="Century Gothic" pitchFamily="34" charset="0"/>
              </a:rPr>
              <a:t> &amp; </a:t>
            </a:r>
            <a:r>
              <a:rPr lang="fr-FR" sz="3200" i="1" dirty="0" err="1" smtClean="0">
                <a:solidFill>
                  <a:srgbClr val="0070C0"/>
                </a:solidFill>
                <a:latin typeface="Century Gothic" pitchFamily="34" charset="0"/>
              </a:rPr>
              <a:t>Research</a:t>
            </a:r>
            <a:endParaRPr lang="fr-FR" sz="3200" i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611560" y="1419204"/>
            <a:ext cx="7460294" cy="5466180"/>
            <a:chOff x="611560" y="1419204"/>
            <a:chExt cx="7460294" cy="5466180"/>
          </a:xfrm>
        </p:grpSpPr>
        <p:pic>
          <p:nvPicPr>
            <p:cNvPr id="8" name="Picture 1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1560" y="5968235"/>
              <a:ext cx="5754707" cy="91714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8072" y="1419204"/>
              <a:ext cx="7380312" cy="4530076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928" y="5949280"/>
              <a:ext cx="777107" cy="792088"/>
            </a:xfrm>
            <a:prstGeom prst="rect">
              <a:avLst/>
            </a:prstGeom>
          </p:spPr>
        </p:pic>
        <p:pic>
          <p:nvPicPr>
            <p:cNvPr id="1026" name="Picture 2" descr="C:\Users\Laptop HP1\Documents\Members\IIAMA.pn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236296" y="3706271"/>
              <a:ext cx="835558" cy="730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8072" y="1419204"/>
              <a:ext cx="818554" cy="76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573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 noChangeArrowheads="1"/>
          </p:cNvSpPr>
          <p:nvPr/>
        </p:nvSpPr>
        <p:spPr>
          <a:xfrm>
            <a:off x="2905472" y="285973"/>
            <a:ext cx="5554960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dirty="0" smtClean="0">
                <a:solidFill>
                  <a:srgbClr val="0070C0"/>
                </a:solidFill>
                <a:latin typeface="Century Gothic" pitchFamily="34" charset="0"/>
              </a:rPr>
              <a:t>WssTP Members 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i="1" dirty="0" smtClean="0">
                <a:solidFill>
                  <a:srgbClr val="0070C0"/>
                </a:solidFill>
                <a:latin typeface="Century Gothic" pitchFamily="34" charset="0"/>
              </a:rPr>
              <a:t>Utilities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042" y="1679028"/>
            <a:ext cx="8037618" cy="426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0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1520" y="1916832"/>
            <a:ext cx="8784976" cy="4031848"/>
            <a:chOff x="251520" y="2636912"/>
            <a:chExt cx="8784976" cy="40318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936"/>
            <a:stretch/>
          </p:blipFill>
          <p:spPr>
            <a:xfrm>
              <a:off x="1792491" y="4879429"/>
              <a:ext cx="952500" cy="11049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28" y="4879429"/>
              <a:ext cx="952500" cy="11049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30417" y="4879430"/>
              <a:ext cx="952500" cy="1143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61454" y="4879429"/>
              <a:ext cx="952500" cy="11049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8344" y="2636912"/>
              <a:ext cx="952500" cy="12858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3524" y="4879429"/>
              <a:ext cx="952500" cy="9525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3532" y="2636912"/>
              <a:ext cx="952500" cy="12858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2209" y="2636912"/>
              <a:ext cx="959011" cy="12954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0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99268" y="4879430"/>
              <a:ext cx="952500" cy="1143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7397" y="2636912"/>
              <a:ext cx="952500" cy="12858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8340" y="2636912"/>
              <a:ext cx="966745" cy="12954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3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28" y="2636912"/>
              <a:ext cx="952500" cy="12858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251520" y="3922786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Tomas Michel</a:t>
              </a:r>
            </a:p>
            <a:p>
              <a:r>
                <a:rPr lang="es-ES_tradnl" sz="12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Chair</a:t>
              </a:r>
            </a:p>
            <a:p>
              <a:r>
                <a:rPr lang="es-ES_tradn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Suez</a:t>
              </a:r>
              <a:endPara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63688" y="3922786"/>
              <a:ext cx="10801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Theo van den Hoven</a:t>
              </a:r>
            </a:p>
            <a:p>
              <a:r>
                <a:rPr lang="es-ES_tradnl" sz="12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Vice Chair</a:t>
              </a:r>
            </a:p>
            <a:p>
              <a:r>
                <a:rPr lang="es-ES_tradn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KWR</a:t>
              </a:r>
              <a:endPara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67397" y="3922786"/>
              <a:ext cx="10801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Marie-</a:t>
              </a:r>
              <a:r>
                <a:rPr lang="es-ES_tradnl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Renée</a:t>
              </a:r>
              <a:r>
                <a:rPr lang="es-ES_tradnl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de </a:t>
              </a:r>
              <a:r>
                <a:rPr lang="es-ES_tradnl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Roubin</a:t>
              </a:r>
              <a:endParaRPr lang="es-ES_tradn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r>
                <a:rPr lang="es-ES_tradnl" sz="12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Treasurer</a:t>
              </a:r>
              <a:endParaRPr lang="es-ES_tradnl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r>
                <a:rPr lang="es-ES_tradnl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Veolia</a:t>
              </a:r>
              <a:endPara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66606" y="3922786"/>
              <a:ext cx="12015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Philippe Bréant</a:t>
              </a:r>
            </a:p>
            <a:p>
              <a:r>
                <a:rPr lang="es-ES_tradnl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Veolia</a:t>
              </a:r>
              <a:endPara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85882" y="3922786"/>
              <a:ext cx="12015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Alain </a:t>
              </a:r>
              <a:r>
                <a:rPr lang="es-ES_tradnl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Rousse</a:t>
              </a:r>
              <a:endParaRPr lang="es-ES_tradn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r>
                <a:rPr lang="es-ES_tradn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UIE</a:t>
              </a:r>
              <a:endPara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78445" y="3922786"/>
              <a:ext cx="12015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Boris Lesjean</a:t>
              </a:r>
            </a:p>
            <a:p>
              <a:r>
                <a:rPr lang="es-ES_tradn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KWB</a:t>
              </a:r>
              <a:endPara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1520" y="6022429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Arturo Buenaventura</a:t>
              </a:r>
            </a:p>
            <a:p>
              <a:r>
                <a:rPr lang="es-ES_tradn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Abengoa Water</a:t>
              </a:r>
              <a:endPara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63688" y="6022429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Theo </a:t>
              </a:r>
              <a:r>
                <a:rPr lang="es-ES_tradnl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Schmitz</a:t>
              </a:r>
              <a:endParaRPr lang="es-ES_tradn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r>
                <a:rPr lang="es-ES_tradn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Vewin</a:t>
              </a:r>
              <a:endPara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67396" y="6022429"/>
              <a:ext cx="12325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Carlos Campos</a:t>
              </a:r>
            </a:p>
            <a:p>
              <a:r>
                <a:rPr lang="es-ES_tradn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Suez</a:t>
              </a:r>
              <a:endPara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66606" y="6022429"/>
              <a:ext cx="12015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Dirk Van </a:t>
              </a:r>
              <a:r>
                <a:rPr lang="es-ES_tradnl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</a:t>
              </a:r>
              <a:r>
                <a:rPr lang="es-ES_tradnl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er </a:t>
              </a:r>
              <a:r>
                <a:rPr lang="es-ES_tradnl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Stede</a:t>
              </a:r>
              <a:endParaRPr lang="es-ES_tradn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r>
                <a:rPr lang="es-ES_tradn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VLAKWA</a:t>
              </a:r>
              <a:endPara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85882" y="6022429"/>
              <a:ext cx="12015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Jens </a:t>
              </a:r>
              <a:r>
                <a:rPr lang="es-ES_tradnl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Prisum</a:t>
              </a:r>
              <a:endParaRPr lang="es-ES_tradn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r>
                <a:rPr lang="es-ES_tradn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EUREAU</a:t>
              </a:r>
              <a:endPara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78445" y="6022429"/>
              <a:ext cx="13580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Mike Farrimond </a:t>
              </a:r>
            </a:p>
            <a:p>
              <a:r>
                <a:rPr lang="es-ES_tradnl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Inmediate</a:t>
              </a:r>
              <a:r>
                <a:rPr lang="es-ES_tradn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s-ES_tradnl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Past</a:t>
              </a:r>
              <a:r>
                <a:rPr lang="es-ES_tradn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s-ES_tradnl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President</a:t>
              </a:r>
              <a:endPara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29" name="Rectangle 1"/>
          <p:cNvSpPr>
            <a:spLocks noGrp="1" noChangeArrowheads="1"/>
          </p:cNvSpPr>
          <p:nvPr>
            <p:ph type="title"/>
          </p:nvPr>
        </p:nvSpPr>
        <p:spPr>
          <a:xfrm>
            <a:off x="2905472" y="285973"/>
            <a:ext cx="5554960" cy="766763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dirty="0" smtClean="0">
                <a:solidFill>
                  <a:srgbClr val="0070C0"/>
                </a:solidFill>
                <a:latin typeface="Century Gothic" pitchFamily="34" charset="0"/>
              </a:rPr>
              <a:t>WssTP Board Members</a:t>
            </a:r>
            <a:endParaRPr lang="fr-FR" sz="3200" i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34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2905472" y="285973"/>
            <a:ext cx="5554960" cy="766763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dirty="0" smtClean="0">
                <a:solidFill>
                  <a:srgbClr val="0070C0"/>
                </a:solidFill>
                <a:latin typeface="Century Gothic" pitchFamily="34" charset="0"/>
              </a:rPr>
              <a:t>Services to members</a:t>
            </a:r>
            <a:endParaRPr lang="fr-FR" sz="3200" i="1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772816"/>
            <a:ext cx="5688632" cy="3240360"/>
          </a:xfrm>
        </p:spPr>
        <p:txBody>
          <a:bodyPr>
            <a:noAutofit/>
          </a:bodyPr>
          <a:lstStyle/>
          <a:p>
            <a:pPr lvl="0"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Bringing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actors together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from all aspects of the EU water sector through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variety of activities and our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working group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structure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just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Further elaboration of the RTD&amp;I state of the art and needs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specific topics resulting in specialist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reports and presentations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712" y="1772816"/>
            <a:ext cx="2683760" cy="20384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5536" y="3933056"/>
            <a:ext cx="84969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Discussions with the EC to make sure that the RTD&amp;I needs we identify are reflected in the call for proposals for EU funding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42900" lvl="0" indent="-342900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Strategic policy work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to make sure that the European policy and funding framework is as beneficial as possible to the RTD&amp;I and the competitiveness of the EU water sector</a:t>
            </a:r>
          </a:p>
          <a:p>
            <a:pPr marL="342900" lvl="0" indent="-342900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Water value chain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cooperation</a:t>
            </a:r>
          </a:p>
        </p:txBody>
      </p:sp>
    </p:spTree>
    <p:extLst>
      <p:ext uri="{BB962C8B-B14F-4D97-AF65-F5344CB8AC3E}">
        <p14:creationId xmlns:p14="http://schemas.microsoft.com/office/powerpoint/2010/main" val="421705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11960" y="1772816"/>
            <a:ext cx="4680520" cy="4680520"/>
          </a:xfrm>
        </p:spPr>
        <p:txBody>
          <a:bodyPr>
            <a:noAutofit/>
          </a:bodyPr>
          <a:lstStyle/>
          <a:p>
            <a:pPr lvl="0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Organization of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brokerage events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 calls for proposals for EU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funding</a:t>
            </a:r>
          </a:p>
          <a:p>
            <a:pPr lvl="0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to project to project consortia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that are in line with WssTP Vision and SRA and involve members</a:t>
            </a:r>
          </a:p>
          <a:p>
            <a:pPr lvl="0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Participation to project consortia  for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ommunication and dissemination of project activities and results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Monthly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internal and external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newsletter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Tailored membership services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3491880" y="404664"/>
            <a:ext cx="4580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Century Gothic" pitchFamily="34" charset="0"/>
              </a:rPr>
              <a:t>Services to </a:t>
            </a:r>
            <a:r>
              <a:rPr lang="fr-FR" sz="3200" dirty="0" smtClean="0">
                <a:solidFill>
                  <a:srgbClr val="0070C0"/>
                </a:solidFill>
                <a:latin typeface="Century Gothic" pitchFamily="34" charset="0"/>
              </a:rPr>
              <a:t>members II</a:t>
            </a:r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36" y="2564904"/>
            <a:ext cx="4072240" cy="2592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25402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365587"/>
              </p:ext>
            </p:extLst>
          </p:nvPr>
        </p:nvGraphicFramePr>
        <p:xfrm>
          <a:off x="251520" y="1484784"/>
          <a:ext cx="8784976" cy="521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  <a:gridCol w="1728192"/>
                <a:gridCol w="2016224"/>
              </a:tblGrid>
              <a:tr h="320235">
                <a:tc>
                  <a:txBody>
                    <a:bodyPr/>
                    <a:lstStyle/>
                    <a:p>
                      <a:r>
                        <a:rPr lang="es-ES_tradnl" sz="1600" dirty="0" err="1" smtClean="0">
                          <a:latin typeface="Century Gothic" pitchFamily="34" charset="0"/>
                        </a:rPr>
                        <a:t>Working</a:t>
                      </a:r>
                      <a:r>
                        <a:rPr lang="es-ES_tradnl" sz="1600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s-ES_tradnl" sz="1600" baseline="0" dirty="0" err="1" smtClean="0">
                          <a:latin typeface="Century Gothic" pitchFamily="34" charset="0"/>
                        </a:rPr>
                        <a:t>Group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latin typeface="Century Gothic" pitchFamily="34" charset="0"/>
                        </a:rPr>
                        <a:t>Lead </a:t>
                      </a:r>
                      <a:r>
                        <a:rPr lang="es-ES_tradnl" sz="1600" dirty="0" err="1" smtClean="0">
                          <a:latin typeface="Century Gothic" pitchFamily="34" charset="0"/>
                        </a:rPr>
                        <a:t>Member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 smtClean="0">
                          <a:latin typeface="Century Gothic" pitchFamily="34" charset="0"/>
                        </a:rPr>
                        <a:t>Lead </a:t>
                      </a:r>
                      <a:r>
                        <a:rPr lang="es-ES_tradnl" sz="1600" dirty="0" err="1" smtClean="0">
                          <a:latin typeface="Century Gothic" pitchFamily="34" charset="0"/>
                        </a:rPr>
                        <a:t>Person</a:t>
                      </a:r>
                      <a:endParaRPr lang="en-GB" sz="16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291123">
                <a:tc>
                  <a:txBody>
                    <a:bodyPr/>
                    <a:lstStyle/>
                    <a:p>
                      <a:r>
                        <a:rPr lang="es-ES_tradnl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Financing</a:t>
                      </a:r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for EU</a:t>
                      </a:r>
                      <a:r>
                        <a:rPr lang="es-ES_tradnl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s-ES_tradnl" sz="14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Competitiveness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Abengoa Water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Arturo BUENAVENTURA</a:t>
                      </a:r>
                    </a:p>
                  </a:txBody>
                  <a:tcPr/>
                </a:tc>
              </a:tr>
              <a:tr h="291123">
                <a:tc>
                  <a:txBody>
                    <a:bodyPr/>
                    <a:lstStyle/>
                    <a:p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Water</a:t>
                      </a:r>
                      <a:r>
                        <a:rPr lang="es-ES_tradnl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&amp; ICT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Suez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Pascal BLANC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1123">
                <a:tc>
                  <a:txBody>
                    <a:bodyPr/>
                    <a:lstStyle/>
                    <a:p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Water-</a:t>
                      </a:r>
                      <a:r>
                        <a:rPr lang="es-ES_tradnl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Energy</a:t>
                      </a:r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</a:t>
                      </a:r>
                      <a:r>
                        <a:rPr lang="es-ES_tradnl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Food</a:t>
                      </a:r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s-ES_tradnl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biodiversity</a:t>
                      </a:r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s-ES_tradnl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nexus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Deltares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Jaap</a:t>
                      </a:r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KWADIJK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1123">
                <a:tc>
                  <a:txBody>
                    <a:bodyPr/>
                    <a:lstStyle/>
                    <a:p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International </a:t>
                      </a:r>
                      <a:r>
                        <a:rPr lang="es-ES_tradnl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Relations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UNESCO-IHE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Gaetano </a:t>
                      </a:r>
                      <a:r>
                        <a:rPr lang="es-ES_tradnl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Casale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1123">
                <a:tc>
                  <a:txBody>
                    <a:bodyPr/>
                    <a:lstStyle/>
                    <a:p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Water</a:t>
                      </a:r>
                      <a:r>
                        <a:rPr lang="es-ES_tradnl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in </a:t>
                      </a:r>
                      <a:r>
                        <a:rPr lang="es-ES_tradnl" sz="140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industry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TNO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Albert Jansen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1123">
                <a:tc>
                  <a:txBody>
                    <a:bodyPr/>
                    <a:lstStyle/>
                    <a:p>
                      <a:r>
                        <a:rPr lang="es-ES_tradnl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Resource</a:t>
                      </a:r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s-ES_tradnl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Recovery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Wetsus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Martijn</a:t>
                      </a:r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s-ES_tradnl" sz="14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Bijmans</a:t>
                      </a:r>
                      <a:endParaRPr lang="es-ES_tradn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1123">
                <a:tc>
                  <a:txBody>
                    <a:bodyPr/>
                    <a:lstStyle/>
                    <a:p>
                      <a:r>
                        <a:rPr lang="es-ES_tradnl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Membrane</a:t>
                      </a:r>
                      <a:r>
                        <a:rPr lang="es-ES_tradnl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Technologies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EMH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Gilbert</a:t>
                      </a:r>
                      <a:r>
                        <a:rPr lang="es-ES_tradnl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Rios</a:t>
                      </a:r>
                      <a:endParaRPr lang="es-ES_tradn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1123">
                <a:tc>
                  <a:txBody>
                    <a:bodyPr/>
                    <a:lstStyle/>
                    <a:p>
                      <a:r>
                        <a:rPr lang="es-ES_tradnl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Emerging</a:t>
                      </a:r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s-ES_tradnl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Compounds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Deltares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Harm DUEL</a:t>
                      </a:r>
                    </a:p>
                  </a:txBody>
                  <a:tcPr/>
                </a:tc>
              </a:tr>
              <a:tr h="291123">
                <a:tc>
                  <a:txBody>
                    <a:bodyPr/>
                    <a:lstStyle/>
                    <a:p>
                      <a:r>
                        <a:rPr lang="es-ES_tradnl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Urban</a:t>
                      </a:r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Water </a:t>
                      </a:r>
                      <a:r>
                        <a:rPr lang="es-ES_tradnl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Pollution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KWR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Adriana HULSMANN</a:t>
                      </a:r>
                    </a:p>
                  </a:txBody>
                  <a:tcPr/>
                </a:tc>
              </a:tr>
              <a:tr h="291123">
                <a:tc>
                  <a:txBody>
                    <a:bodyPr/>
                    <a:lstStyle/>
                    <a:p>
                      <a:r>
                        <a:rPr lang="es-ES_tradnl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Bathing</a:t>
                      </a:r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Water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KWB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Ulf</a:t>
                      </a:r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MIEHE</a:t>
                      </a:r>
                    </a:p>
                  </a:txBody>
                  <a:tcPr/>
                </a:tc>
              </a:tr>
              <a:tr h="291123">
                <a:tc>
                  <a:txBody>
                    <a:bodyPr/>
                    <a:lstStyle/>
                    <a:p>
                      <a:r>
                        <a:rPr lang="es-ES_tradnl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Agriculture</a:t>
                      </a:r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&amp; </a:t>
                      </a:r>
                      <a:r>
                        <a:rPr lang="es-ES_tradnl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Irrigation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IRSA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Antonio LOPORTO</a:t>
                      </a:r>
                      <a:endParaRPr lang="es-ES_tradn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1123">
                <a:tc>
                  <a:txBody>
                    <a:bodyPr/>
                    <a:lstStyle/>
                    <a:p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Eco-</a:t>
                      </a:r>
                      <a:r>
                        <a:rPr lang="es-ES_tradnl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systems</a:t>
                      </a:r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s-ES_tradnl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Services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Poledream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Gaëtane</a:t>
                      </a:r>
                      <a:r>
                        <a:rPr lang="es-ES_tradnl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SUZENET</a:t>
                      </a:r>
                      <a:endParaRPr lang="es-ES_tradn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1123">
                <a:tc>
                  <a:txBody>
                    <a:bodyPr/>
                    <a:lstStyle/>
                    <a:p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Green </a:t>
                      </a:r>
                      <a:r>
                        <a:rPr lang="es-ES_tradnl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Infrastructure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Deltares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Johan</a:t>
                      </a:r>
                      <a:r>
                        <a:rPr lang="es-ES_tradnl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BOON</a:t>
                      </a:r>
                      <a:endParaRPr lang="es-ES_tradn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0832">
                <a:tc>
                  <a:txBody>
                    <a:bodyPr/>
                    <a:lstStyle/>
                    <a:p>
                      <a:r>
                        <a:rPr lang="es-ES_tradnl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Managing</a:t>
                      </a:r>
                      <a:r>
                        <a:rPr lang="es-ES_tradnl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s-ES_tradnl" sz="14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HydroClimatic</a:t>
                      </a:r>
                      <a:r>
                        <a:rPr lang="es-ES_tradnl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Extremes in a </a:t>
                      </a:r>
                      <a:r>
                        <a:rPr lang="es-ES_tradnl" sz="14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changing</a:t>
                      </a:r>
                      <a:r>
                        <a:rPr lang="es-ES_tradnl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Environment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CEH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Alan JENKINS</a:t>
                      </a:r>
                    </a:p>
                  </a:txBody>
                  <a:tcPr/>
                </a:tc>
              </a:tr>
              <a:tr h="291123">
                <a:tc>
                  <a:txBody>
                    <a:bodyPr/>
                    <a:lstStyle/>
                    <a:p>
                      <a:r>
                        <a:rPr lang="es-ES_tradnl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Shale</a:t>
                      </a:r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Gas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Veolia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Bruno TISSERAND</a:t>
                      </a:r>
                    </a:p>
                  </a:txBody>
                  <a:tcPr/>
                </a:tc>
              </a:tr>
              <a:tr h="291123">
                <a:tc>
                  <a:txBody>
                    <a:bodyPr/>
                    <a:lstStyle/>
                    <a:p>
                      <a:r>
                        <a:rPr lang="es-ES_tradnl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Techwatch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KWR</a:t>
                      </a:r>
                      <a:endParaRPr lang="en-GB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Theo VAN DEN HOVEN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419872" y="385500"/>
            <a:ext cx="45833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latin typeface="Century Gothic" pitchFamily="34" charset="0"/>
              </a:rPr>
              <a:t>WssTP </a:t>
            </a:r>
            <a:r>
              <a:rPr lang="fr-FR" sz="3200" dirty="0" err="1" smtClean="0">
                <a:solidFill>
                  <a:srgbClr val="0070C0"/>
                </a:solidFill>
                <a:latin typeface="Century Gothic" pitchFamily="34" charset="0"/>
              </a:rPr>
              <a:t>Working</a:t>
            </a:r>
            <a:r>
              <a:rPr lang="fr-FR" sz="3200" dirty="0" smtClean="0">
                <a:solidFill>
                  <a:srgbClr val="0070C0"/>
                </a:solidFill>
                <a:latin typeface="Century Gothic" pitchFamily="34" charset="0"/>
              </a:rPr>
              <a:t> Groups</a:t>
            </a:r>
            <a:endParaRPr lang="en-GB" sz="3200" dirty="0"/>
          </a:p>
        </p:txBody>
      </p:sp>
      <p:pic>
        <p:nvPicPr>
          <p:cNvPr id="1026" name="Picture 2" descr="http://www.eip-water.eu/sites/default/files/styles/site_list_thumbnails/public/eip-action-group-logo_1.png?itok=lf8Z_fL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412" y="3018190"/>
            <a:ext cx="1125855" cy="28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52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850106"/>
          </a:xfrm>
        </p:spPr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Web services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078" y="1340768"/>
            <a:ext cx="9144000" cy="571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60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850106"/>
          </a:xfrm>
        </p:spPr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Web services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1494" y="1440161"/>
            <a:ext cx="6704922" cy="53732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18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922114"/>
          </a:xfrm>
        </p:spPr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WssTP project place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8" y="1340769"/>
            <a:ext cx="9144000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41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3059832" y="332656"/>
            <a:ext cx="5194920" cy="778098"/>
          </a:xfrm>
        </p:spPr>
        <p:txBody>
          <a:bodyPr>
            <a:normAutofit/>
          </a:bodyPr>
          <a:lstStyle/>
          <a:p>
            <a:r>
              <a:rPr lang="fr-BE" sz="3200" dirty="0" smtClean="0">
                <a:solidFill>
                  <a:srgbClr val="0070C0"/>
                </a:solidFill>
                <a:latin typeface="Century Gothic" pitchFamily="34" charset="0"/>
              </a:rPr>
              <a:t>Water, a key </a:t>
            </a:r>
            <a:r>
              <a:rPr lang="fr-BE" sz="3200" dirty="0" err="1" smtClean="0">
                <a:solidFill>
                  <a:srgbClr val="0070C0"/>
                </a:solidFill>
                <a:latin typeface="Century Gothic" pitchFamily="34" charset="0"/>
              </a:rPr>
              <a:t>sector</a:t>
            </a:r>
            <a:endParaRPr lang="fr-BE" sz="3200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23528" y="1844824"/>
            <a:ext cx="8640960" cy="37444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2060"/>
              </a:buClr>
              <a:buSzPct val="105000"/>
              <a:buFont typeface="Wingdings" pitchFamily="2" charset="2"/>
              <a:buChar char="§"/>
              <a:tabLst>
                <a:tab pos="3227388" algn="l"/>
              </a:tabLst>
            </a:pPr>
            <a:r>
              <a:rPr lang="en-GB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Huge market: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400 to 500 Billion € turnover /year</a:t>
            </a:r>
            <a:r>
              <a:rPr lang="en-GB" sz="18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8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8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(drinking and waste water)*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2060"/>
              </a:buClr>
              <a:buSzPct val="105000"/>
              <a:buFont typeface="Wingdings" pitchFamily="2" charset="2"/>
              <a:buChar char="§"/>
              <a:tabLst>
                <a:tab pos="3227388" algn="l"/>
              </a:tabLst>
            </a:pP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2060"/>
              </a:buClr>
              <a:buSzPct val="105000"/>
              <a:buFont typeface="Wingdings" pitchFamily="2" charset="2"/>
              <a:buChar char="§"/>
              <a:tabLst>
                <a:tab pos="3227388" algn="l"/>
              </a:tabLst>
            </a:pPr>
            <a:r>
              <a:rPr lang="en-GB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Considerable assets: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&gt; 3.5 Million Km water distribution pipes</a:t>
            </a:r>
            <a:b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&gt; 2.5 Million Km waste water sewers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2060"/>
              </a:buClr>
              <a:buSzPct val="105000"/>
              <a:buFont typeface="Wingdings" pitchFamily="2" charset="2"/>
              <a:buChar char="§"/>
              <a:tabLst>
                <a:tab pos="3227388" algn="l"/>
              </a:tabLst>
            </a:pP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2060"/>
              </a:buClr>
              <a:buSzPct val="105000"/>
              <a:buFont typeface="Wingdings" pitchFamily="2" charset="2"/>
              <a:buChar char="§"/>
              <a:tabLst>
                <a:tab pos="3227388" algn="l"/>
              </a:tabLst>
            </a:pPr>
            <a:r>
              <a:rPr lang="en-GB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Large social impact: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&gt; 600,000 direct jobs in Europe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2060"/>
              </a:buClr>
              <a:buFont typeface="Wingdings" pitchFamily="2" charset="2"/>
              <a:buChar char="§"/>
              <a:tabLst>
                <a:tab pos="3227388" algn="l"/>
              </a:tabLst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2060"/>
              </a:buClr>
              <a:buFont typeface="Wingdings" pitchFamily="2" charset="2"/>
              <a:buChar char="§"/>
              <a:tabLst>
                <a:tab pos="3227388" algn="l"/>
              </a:tabLst>
            </a:pP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 annual Investment:	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€10,5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water and wastewater equipment 		for industrial markets			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2060"/>
              </a:buClr>
              <a:buFont typeface="Wingdings" pitchFamily="2" charset="2"/>
              <a:buChar char="§"/>
              <a:tabLst>
                <a:tab pos="3227388" algn="l"/>
              </a:tabLst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€33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Bn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invested in water infrastructures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2060"/>
              </a:buClr>
              <a:buFont typeface="Wingdings" pitchFamily="2" charset="2"/>
              <a:buChar char="§"/>
              <a:tabLst>
                <a:tab pos="3227388" algn="l"/>
              </a:tabLst>
            </a:pPr>
            <a:endParaRPr lang="fr-BE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2060"/>
              </a:buClr>
              <a:buFont typeface="Wingdings" pitchFamily="2" charset="2"/>
              <a:buChar char="§"/>
              <a:tabLst>
                <a:tab pos="3227388" algn="l"/>
              </a:tabLst>
            </a:pP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SMEs: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136.000 employees, 9.000 SMEs </a:t>
            </a:r>
            <a:endParaRPr lang="en-GB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tabLst>
                <a:tab pos="3227388" algn="l"/>
              </a:tabLst>
            </a:pPr>
            <a:endParaRPr lang="fr-BE" sz="1800" dirty="0" smtClean="0"/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262699"/>
              </a:buClr>
              <a:buSzPct val="105000"/>
              <a:buFont typeface="Arial" charset="0"/>
              <a:buChar char="•"/>
              <a:tabLst>
                <a:tab pos="3227388" algn="l"/>
              </a:tabLst>
            </a:pPr>
            <a:endParaRPr lang="fr-FR" sz="1800" dirty="0" smtClean="0"/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262699"/>
              </a:buClr>
              <a:buSzPct val="105000"/>
              <a:buFont typeface="Arial" charset="0"/>
              <a:buChar char="•"/>
              <a:tabLst>
                <a:tab pos="3227388" algn="l"/>
              </a:tabLst>
            </a:pPr>
            <a:endParaRPr lang="en-GB" sz="1800" dirty="0" smtClean="0"/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262699"/>
              </a:buClr>
              <a:buSzPct val="105000"/>
              <a:buFont typeface="Wingdings" pitchFamily="2" charset="2"/>
              <a:buChar char="Ø"/>
              <a:tabLst>
                <a:tab pos="3227388" algn="l"/>
              </a:tabLst>
            </a:pPr>
            <a:endParaRPr lang="fr-FR" sz="1800" dirty="0" smtClean="0"/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262699"/>
              </a:buClr>
              <a:buSzPct val="105000"/>
              <a:buFont typeface="Wingdings" pitchFamily="2" charset="2"/>
              <a:buChar char="Ø"/>
              <a:tabLst>
                <a:tab pos="3227388" algn="l"/>
              </a:tabLst>
            </a:pPr>
            <a:endParaRPr lang="fr-FR" sz="1800" b="1" u="sng" dirty="0" smtClean="0"/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262699"/>
              </a:buClr>
              <a:buSzPct val="105000"/>
              <a:buFont typeface="Wingdings" pitchFamily="2" charset="2"/>
              <a:buChar char="Ø"/>
              <a:tabLst>
                <a:tab pos="3227388" algn="l"/>
              </a:tabLst>
            </a:pPr>
            <a:endParaRPr lang="en-GB" sz="1800" b="1" baseline="30000" dirty="0" smtClean="0"/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3227388" algn="l"/>
              </a:tabLst>
            </a:pPr>
            <a:endParaRPr lang="fr-BE" sz="1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23528" y="6614482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* Source: Deutsche Bank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9953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757899"/>
            <a:ext cx="9128379" cy="419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19872" y="404664"/>
            <a:ext cx="2834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latin typeface="Century Gothic" pitchFamily="34" charset="0"/>
              </a:rPr>
              <a:t>Web Services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618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442" y="1412776"/>
            <a:ext cx="2665476" cy="3781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2996952"/>
            <a:ext cx="2665476" cy="3781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381101"/>
            <a:ext cx="2665476" cy="3776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2996952"/>
            <a:ext cx="2665476" cy="3771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3419872" y="404664"/>
            <a:ext cx="3812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latin typeface="Century Gothic" pitchFamily="34" charset="0"/>
              </a:rPr>
              <a:t>WssTP Publications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6945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Afbeelding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321334"/>
            <a:ext cx="3241548" cy="459028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68" y="1556792"/>
            <a:ext cx="2912364" cy="4119372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3176000" cy="4492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15816" y="404664"/>
            <a:ext cx="5950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latin typeface="Century Gothic" pitchFamily="34" charset="0"/>
              </a:rPr>
              <a:t>Communication of the WssTP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4817360"/>
            <a:ext cx="2921508" cy="19522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96691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172504"/>
            <a:ext cx="6732240" cy="952240"/>
          </a:xfrm>
        </p:spPr>
        <p:txBody>
          <a:bodyPr>
            <a:noAutofit/>
          </a:bodyPr>
          <a:lstStyle/>
          <a:p>
            <a:r>
              <a:rPr lang="en-GB" sz="2600" dirty="0" smtClean="0">
                <a:solidFill>
                  <a:srgbClr val="0070C0"/>
                </a:solidFill>
                <a:latin typeface="Century Gothic" pitchFamily="34" charset="0"/>
              </a:rPr>
              <a:t>Examples of research projects supported and/or inspired by WssTP (FP6 &amp; FP7)</a:t>
            </a:r>
            <a:endParaRPr lang="en-GB" sz="26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765288"/>
            <a:ext cx="8154987" cy="5120096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Techneau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drinking water</a:t>
            </a:r>
          </a:p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AquaFit4Use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industrial water recycling</a:t>
            </a:r>
          </a:p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Prepared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adaptation to climate change</a:t>
            </a:r>
          </a:p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Trust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sustainable urban water systems</a:t>
            </a:r>
          </a:p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ChemWater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membrane for water technologies</a:t>
            </a:r>
          </a:p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NetSoc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ICT in water</a:t>
            </a:r>
          </a:p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Saph-Pani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cooperation with India</a:t>
            </a:r>
          </a:p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Water4Energy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water &amp; energy management in industry</a:t>
            </a:r>
          </a:p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Demeau</a:t>
            </a: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emerging pollutants</a:t>
            </a:r>
          </a:p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P-Rex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phosphorus recovery from wastewater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C:\Users\LaptopHP2\Desktop\project logos\Techneau_logo_kleu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638384"/>
            <a:ext cx="910108" cy="61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ptopHP2\Desktop\project logos\downloa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035081"/>
            <a:ext cx="704279" cy="58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ptopHP2\Desktop\project logos\download 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5800" y="2709533"/>
            <a:ext cx="599753" cy="28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aptopHP2\Desktop\project logos\blog-trust-2 copy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5800" y="3125228"/>
            <a:ext cx="516632" cy="19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aptopHP2\Desktop\project logos\ChemWater_Logo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465071"/>
            <a:ext cx="1181192" cy="25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LaptopHP2\Desktop\project logos\123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825" y="4147959"/>
            <a:ext cx="503287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LaptopHP2\Desktop\project logos\download (2)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941168"/>
            <a:ext cx="381353" cy="50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LaptopHP2\Desktop\project logos\download (3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719" y="5373216"/>
            <a:ext cx="11906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839272"/>
            <a:ext cx="908037" cy="30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12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347048" cy="1008112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0070C0"/>
                </a:solidFill>
                <a:latin typeface="Century Gothic" pitchFamily="34" charset="0"/>
              </a:rPr>
              <a:t>WssTP project statistics</a:t>
            </a:r>
            <a:br>
              <a:rPr lang="en-GB" sz="2800" dirty="0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en-GB" sz="2800" dirty="0" smtClean="0">
                <a:solidFill>
                  <a:srgbClr val="0070C0"/>
                </a:solidFill>
                <a:latin typeface="Century Gothic" pitchFamily="34" charset="0"/>
              </a:rPr>
              <a:t>FP7 2013 </a:t>
            </a:r>
            <a:r>
              <a:rPr lang="en-GB" sz="2800" dirty="0" err="1" smtClean="0">
                <a:solidFill>
                  <a:srgbClr val="0070C0"/>
                </a:solidFill>
                <a:latin typeface="Century Gothic" pitchFamily="34" charset="0"/>
              </a:rPr>
              <a:t>Inno</a:t>
            </a:r>
            <a:r>
              <a:rPr lang="en-GB" sz="2800" dirty="0" smtClean="0">
                <a:solidFill>
                  <a:srgbClr val="0070C0"/>
                </a:solidFill>
                <a:latin typeface="Century Gothic" pitchFamily="34" charset="0"/>
              </a:rPr>
              <a:t>-Demo call (€50M)</a:t>
            </a:r>
            <a:endParaRPr lang="en-GB" sz="28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13622"/>
              </p:ext>
            </p:extLst>
          </p:nvPr>
        </p:nvGraphicFramePr>
        <p:xfrm>
          <a:off x="1043608" y="1916832"/>
          <a:ext cx="7200800" cy="388843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6116234"/>
                <a:gridCol w="108456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Number of proposals submitted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133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2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Proposals rewarded</a:t>
                      </a:r>
                      <a:endParaRPr lang="en-GB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11</a:t>
                      </a:r>
                      <a:endParaRPr lang="en-GB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Total</a:t>
                      </a:r>
                      <a:r>
                        <a:rPr lang="en-GB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number of </a:t>
                      </a:r>
                      <a:r>
                        <a:rPr lang="en-GB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consortium </a:t>
                      </a: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members</a:t>
                      </a:r>
                      <a:endParaRPr lang="en-GB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1335</a:t>
                      </a:r>
                      <a:endParaRPr lang="en-GB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32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Successful consortium members</a:t>
                      </a:r>
                      <a:endParaRPr lang="en-GB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168</a:t>
                      </a:r>
                      <a:endParaRPr lang="en-GB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4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Overall WssTP consortium members</a:t>
                      </a:r>
                      <a:endParaRPr lang="en-GB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54</a:t>
                      </a:r>
                      <a:endParaRPr lang="en-GB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4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Successful WssTP Consortium members</a:t>
                      </a:r>
                      <a:endParaRPr lang="en-GB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29</a:t>
                      </a:r>
                      <a:endParaRPr lang="en-GB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44049">
                <a:tc>
                  <a:txBody>
                    <a:bodyPr/>
                    <a:lstStyle/>
                    <a:p>
                      <a:endParaRPr lang="en-GB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</a:tr>
              <a:tr h="444049">
                <a:tc>
                  <a:txBody>
                    <a:bodyPr/>
                    <a:lstStyle/>
                    <a:p>
                      <a:endParaRPr lang="en-GB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GB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</a:tr>
              <a:tr h="286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Success rate </a:t>
                      </a:r>
                      <a:r>
                        <a:rPr lang="en-GB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total</a:t>
                      </a:r>
                      <a:r>
                        <a:rPr lang="en-GB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number of </a:t>
                      </a:r>
                      <a:r>
                        <a:rPr lang="en-GB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consortium </a:t>
                      </a: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members</a:t>
                      </a:r>
                      <a:endParaRPr lang="en-GB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13%</a:t>
                      </a:r>
                      <a:endParaRPr lang="en-GB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Success rate </a:t>
                      </a:r>
                      <a:r>
                        <a:rPr lang="en-GB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WssTP</a:t>
                      </a:r>
                      <a:r>
                        <a:rPr lang="en-GB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consortium members</a:t>
                      </a:r>
                      <a:endParaRPr lang="en-GB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54%</a:t>
                      </a:r>
                      <a:endParaRPr lang="en-GB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Successful consortia coordinated by a WssTP member</a:t>
                      </a:r>
                      <a:endParaRPr lang="en-GB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64%</a:t>
                      </a:r>
                      <a:endParaRPr lang="en-GB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Successful consortia with WssTP members</a:t>
                      </a:r>
                      <a:endParaRPr lang="en-GB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91%</a:t>
                      </a:r>
                      <a:endParaRPr lang="en-GB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7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 descr="SPI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3568" y="5841454"/>
            <a:ext cx="2438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1" descr="Email WIE 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327994"/>
            <a:ext cx="13493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6" descr="https://encrypted-tbn2.gstatic.com/images?q=tbn:ANd9GcSHzGnQa2Om61kCc91P7ud8nI1jSAKlXZsHQnEsEpgJpZsS_VEKX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3144" y="2698849"/>
            <a:ext cx="27432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6" name="Picture 8" descr="https://encrypted-tbn1.gstatic.com/images?q=tbn:ANd9GcScrL1GhyvhsYewVIolz8dhzJasinIwQcwYKZFfJ0_IrcxBYMAdZ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710223"/>
            <a:ext cx="1607820" cy="182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8" name="Picture 10" descr="http://www.amsterdambiomed.nl/news/container_for_news/fp7-2013-calls-are-open/image_mini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5209" y="2961739"/>
            <a:ext cx="16002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0" name="Picture 12" descr="https://encrypted-tbn1.gstatic.com/images?q=tbn:ANd9GcQA_YAWzpbOe8VwfK_NDDBr5UmWUz5LXCVcy5LmDCD1HnkJ6Ujr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853408"/>
            <a:ext cx="248412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2" name="Picture 14" descr="https://encrypted-tbn2.gstatic.com/images?q=tbn:ANd9GcSgiVgpqTjpzYQVcas-xKkrbcZs0B-RZkf62ZRDQ6nJ0whajpkNp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524870"/>
            <a:ext cx="1524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cqueau.eu/webfm_send/55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449238"/>
            <a:ext cx="21717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hQRERQUExQUFRQWFxgYGBgYFxocFRgcGBYVFxgYGBUYHCYeFxkkGRUWHy8iIycpLCwsFx4xNTAqNSYrLSkBCQoKDgwOGg8PGi0lHyQ0MCwsLCwqLiwpKSwsLCksLCwsLCwsLCwsKiwpLCwsLSwsLCwsLCwsLCwpLCkpLCwsLP/AABEIAJoBRgMBIgACEQEDEQH/xAAcAAABBQEBAQAAAAAAAAAAAAAAAQQFBgcDAgj/xABKEAABAgQEAwQFCAYIBQUAAAABAhEAAwQhBQYSMUFRYQcTInEygZGhsRQzQnKywdHwFyMkUlNzNDVig6Kz4fEVFiWCkkNUk9LT/8QAGgEBAAMBAQEAAAAAAAAAAAAAAAIDBAEFBv/EADIRAAICAgECBQEHAgcAAAAAAAABAgMEERIhMQUTFEFRYSIjMjNxgfAV0SQ0QlKRseH/2gAMAwEAAhEDEQA/ANxgghCYADCPFDzn2kimUZNOErmj0lH0Ef8A2V0t5xnlXnSsml1VMwdEskeoAPGaeTGL13PYxvB77483qK+pv+qFEfP9HnWsll01Cy3BTKHrcPGk5K7QxVq7qcAidwb0VtvpfY9PjHYZEZvXY5leEX48efRr6F3MI8NsSmlMmYoG4QojzAjD6HPtcVStVSsgqRqsi4Kkv9Hk8SstVbSZRh+H2ZcZSg19n5N7hDHGlqAsOIWsUQhRG4ST7ouMGuujo8Dxgyc+V2oftK2fkjn9WNvpqkLluP3fuimu1Wb0b8zw+zF482uvwOngBjB6vPdeFTGqV2UpvCizEt9GNpwqr7yShTuSkEnq0K7lNtIZfh9mLGMptdfgkHgBjB6rPVdrWBUrDLWBZGwUQPoxp+Qs1fLafxn9cjwzBz5KHQ/Fxwjld8ZvSLMrwu7GrVktNfT2LTCaoQxieP51rZdVUJRUKSlE2YlIATYJUQBtyiVtqrW2UYWFPLk4wa6fJt0LEZl+sM2nlKJdRQkk9SkPEk8WJ76mSUeLcX7ATCPGfdp2b5tMqVJp1lCyCtagxISLJDEcS/8A4xUMI7Q6tE+WqdPUuVqGsEJ9E2JcAbO/qiiWRGMuLPVp8Ivup86OtfHuzcYWOUmYFAEXBDx1jQeQEEEEAEEEIVQAsEIDCwAQQQQAQQQQAQQQQAQQQQAQQQQAQQQQARAZ3xo0tHNmJ9NtKPrKOkH1EvE/FI7VaRUymlpSQB3qSq92CVbD6Rdi3SK7G1B6NWHCM74Rl231MipKczZgS91G595J67+2NOy9lEFIYaR7z1Jiq4Lh0tE+UA+tSdXpAsNi4HF7WtYxsmGyQlAblGbGrSW33PY8ay5SmoReo6KnjfZ7LmylNZYHhVxdrPzEZ1SZWq5cxCinulpIUHOxBf6L+Ub3DabQIUXIi6dEZPZ5+P4ndTW611T+RlOqCukmE792p/YY+fKT6Hmn4iPo3EZIEmYB+4rbyMYVVSJYRKQju0qO6nGlGklvHz2F9+mwoyl2PW8DsSjYvn+zNsy6f1Qh/Wn9Wv6qvhGBU+LVdwmfPDAn5wgMN9zAnG61dhOqVPwCll+dol6pdtMp/okuW/MiRP4/fG/5e+Y/7fujBhRrYnSpg7khtt992v7I3nL3zA+r90QxPc0ePtfd6f8AOhgtZ6cz6y/tGN0yif2dH1R8IxjFMIUhSy7+JVgCS5WbBhdnBjaMpJ/Z0g/uj4QxU1KWznjc1KqvTMLnoJmTGBPjXsD++qH+WseVR1CZo9HZY5p4+sbiJueEyjMEtI1lRID+F1LP/qKsVudnszbkw3x7Kq0kTE7L3BsyuLnYWv7Yz8GvtL2PW9VXYlTYukkbTRViZstK0EFKgCCOIIj5/wAy/wBMqv5837aovHZrmEyV/I5pDKcyi9nBZUu/FwogdFDhFWzDgy1VNQpJB1Tppb/vU4fmPy8X3y5wTPM8Np9Jk2Rk+muj+Uaxkk/ssr6ifgIn5swJBJLAXJiCybL006AWslIttYDaPGeq0opVIS7zPA4IBAPpEE2drDmTGzeo7PnHDzL+K92YzmLFvlVVNnOSFq8P1UgJSB5gP5mOOI4eqSoJVxSD7d/fFlwTCUBfdskqSRYgEiz3G4L34N4bcYsHaBlnVSy5qQAqWq54aVWLk7AFi/Qx5/lOUXJ9z6/+oQquhQuke39iY7Msc7+kCFF1yjoPMgeif/FoucYd2eYx8nrggnwzT3ZYuNQcpL7NuH6xt6VRtx58oI+b8Vx/IyHrs+qPUEEEXnlhEXiU3WO5BIUu1uAtqLjZgbPxaJSI2ololr75TixBbbhcsHNgI6iMuw+lIYADgGhZiiBYOYbIxFJXpBe242/LQ5lzArYvBpo6mn2PQhY86w7cY9Rw6IVQseVJeFeAFgjx3g24wrwB6ghsJ6UEJKvETYE39nKHEDmxYIIIHQggggAiBzlTaqZRZyjxCztYglugJ/03E9HOdKCgQbghiOb2iMltaJ1z4SUvgx2lk9zNlKZB8TFV9TEE2PIcXfd3jXKBboHlGd5kyxMlzCpN0EMDxH9n8+7eChx6fTJCUqGnhru3Mjaw6Wu1oywl5fRnuZNPq4xsrfU0StqxLQpajZIf/SKjQ51ntMK5SFgKZKZammENxSq2onha0QeI5hmT1ATFAS9wNIbexLu/+o3s/GkpVFYCSW1AizFt2NzbVe0Sdjk/slCxIUVt3dzTaxeqSs/2D8IyGspAUIQFEOUqZg7b+SRYMx8njU0SyimXqcnQfXYxm6KMTEomA2tZmPkUEBvL4wvW2ifhkuKk9ltwjLSZiATDyblJASfI/CJDLnzQiRqT4VeR+EaNLR5HOXLuZCiiSsTPGm9mIZDIsXmJ3vvYG+weNIy/8wPKM0rfESxI46SouGSQztu5B6NzF9Ly/wDMjyjPR7nreJdoNmVV0xZWvSblStRASVF+o3UzdA43vGoZUS0hI5JA9gigigCV6d1KJ3fZyT1AuSSbk8g0aFloNKG33erpHKFpsl4nNOEEjPpmkmYoavErgTqubOzcB8IvVFhqZ1LoULEcdx18xGfzgmXNKZigU6iy0yiSLlkqIN/XYCNNy8P1Q8o7T12iPiLcVBr/AJMxq8P7meNYBXLPhKXSbFwRv57+ox2q5suaQsJ8WvUS7EFVylgWO+ovZi/idjb89Zf71AnI9OXct9JICgQebalH1xRqecEkFgTuFEDSCQwLkWHNufFr0zjwfE9Ci5X1qfuujNLyoGkpbZh8OkUjN+Zwa/S/hljSPEQH3XsXfYeo+Rt2F1fdUillnCegDt7AHjMcQo++UQV6lKLu1gSXJBKQ7ne93i2+TUUkYvDaoO2c59kSU5ZSlS0rWhSlEAp5jYpHG6r3ECMQnKQULnTZwLghRBQx5gJY2f3+YtuEZVC0Aq5fn4Q//wCTkR1Uv5IvxKG/wb+v8RnHyUApKQkE8gpKmFxp07Bxx5cY1vAq3vZKVcWY+Y3ik5nwMyCjS7Ktbdxzbp7PcZDJWLALMojS4cdW3PK4v1iNf2J8SeY/U0KxexeBCwiTCxsPBCG/cuTqLg8CAzeXH1w4hGgCNosJEqYtaT4VBICGDJ0vt7YeU87UNiOhDH/aO0cJiHune7GOt77kUtdju0LDeRUEuCGI9h6iOhVHDuz2IDDakWkvpdwbv/vDmAGlRTMrWgeNm3YK6H2C/COFFJ8S16l8RpUfCONvbvEgpXDjDKokWIHprBD8NmdjtblHUyLXucKJBXOUtYYpSEpDWuXJC/perrEsIayZehPjU7OX9EAfhHdEx9rjnB9Tseh0gggjhIIIIIAIQwsR+OYoKaQucoFQQHIG5u1n846k29I5KSitsc1FMFhiIreJZNSsuIjP0tyf4M32p/GD9Lcn+BN9qfxjT6C994GWPiVMe0xxLyYX/PD8++JvDMuplXa8Vz9Lcn+BN/w/jExlrOqK1akoQtGkAkqa7lrMYjLDtrjycdIms+u2XFT2yxLlghiAQbNwiv1+VkrYJASnkAw90dcz5rRQiWVoWvWSBpazMbuescMtZ1RXLWhCFoKAD4mu5Isx6RX5E3DzNdPkksqEZ+WpdfgmsNo+7SBDpQhREHmnNKaFKFLQpYWopGlrMHu5iMIOb4x7k5zUI8pdhviOU0LUSlCUvuwF/O0S+G0XdICYhstZ3l1sxSES1oKU6nUzG4HA9YkMx48mjk96pKlDUEslnv5xJ0TjPhrqc9TGcPM5bS9xtimXEzFOAAeg/POJHDKDuktFQ/S3J/gTfan8YP0tyf4M32p/GL/Q3rtAzvxGh95k5jOV0T2dKWBdmES2G0XdoCYqUjtXpyfFLnJ6sk/AvFqwrGJVSjXKWFp946EbgxTZj2VdZR0XQy4XfZjLY7XLcNFerMrAqdPhDuwAF+cWR4jsYx6TSo1zVhI4DdR8ki5itRcnpIudnlre9HOnwZIl6FJSoWsQ4t0MRa8opMzUAB5CIar7WkD5qQpQ5qUE+4Ax4p+1wP8ArKcgf2VhXuITGr+n3tb4GNeJ0p65/wDZoFLI0JAjqYiMDzRIqx+qXcbpNljzESzxmnGUHqS0zTCcZrcXtDXEKETUkH88IhqDLAlzNdn5tf2xxzFnyXRzu6XLWo6Qp0s1yQ1z0iM/S3J/gTfan8Yvjh2zSko9Cl59VbcXMvidoV4oQ7WpP8Gb/h/GJzA88U1UrQhRSv8AdWGJ8uB9Ucni3QW5RZyGZTN6jJFihHhHijVvanKlLWgyZpKFKSWKb6SRZz0iFdM7XqC2WW3wq1zetl2nztIJ5CGOG1ilOVABJukgvY8+UUxXa3LUD+zTBydSPxhnM7QJHhaTNGlRULpDk8wFXFzaNKwbtdYmWWdSn+Iv9WspLoF3D3sXDbc7JjmjWkKBWSSzb2N33NrNFTwztEkrmoR3M3VMmJSCSlgVKCRx6xY8SlupOnUFlduTnwkqexGkG3SKp0zrfGa0ThfGxOUHsmKeUE8STzO/+0JNqmsAS5a3r5+UNKqkOrU4CAL8CW2D9DHOVXd6FGSokpUxChwI3HQ8/OKNe5p5exKJL9YaSpZdypyHAccOZHN46ppz++r7vZDanw9aJqlayUqux3FmYcN4LR17+DpQTitKgsDwqKehA4++/UGHFNSBGrT9JRV7W26Wj0qU/wCd49S3YOGPKObOpHuCCCOEgggggAiv58/oFR9UfaEWCIDPIBoZ4JYaQ55eJPCLafzI/qinI/Kl+hi9LJ1rSnmWizScjFQcFfuhh/wVUpctcv8AWXfS/LcamYm4t14xPye0tckaDTJLAX73fkR4I9/KlfOSdD6HzuL6eMX566jP/kBXNXuiZyvlhdNNKgVeIMX83ht+ltX/ALVP/wAx/wDzi15QzL8tlKWZYllKylgrU7AF30jnHnZHq4wfmdv2PTx3hymvLXUrfaz6FN9Zf2UxBdnk4pqFNxSPiYs3ajRqmJkaW8JWS5AYBIL+X+kVfIsspqlAhiAHHrjTW16Fr+dzLNP16f8AOxscvYRQe1z5qR/MP2TF9lbCKH2t/NSP5h+yY8/B/Pieln/5eRWOz+aU1Rbilv8AEmLn2mn9g/vEfExS8jIIqiCCDp2Nj6Q4Re+0GQF0JBLAKQX5X3PTnG3Jes2L/QwY6/wMv3Mow2j72YEXu+3SLIjISjfx+6IugSKWeFqOpKbK0jbUARubg8+hi+0vaRTHSkImlRsAE3PleNGZPI57p3rXsUYccbh99rf1KRjOUplOgzLlIZ34OWf2x6yRi6qerQx8MzwKHA/unzB+MS+aM7isl/J5Esp1kAqWQNiCzHa44wwwbD5azKmISQoKDjUTcdTv7LdYl5k1jtZC/nsQcIPJXpzVcQxNMmSuar0UpKvYNvOMPxfFplVOMyYXJPhHBIeyR0+MaH2i1RRQIT/EmJSfIJUv4oig5epO8qEBrXPS3+8UeHwjXVK59y/xCcrLo0rsP8MyiqYPE/kOHrh9Vdn6wl0uD1uI0vCsPShAtD8oEYHn3uXLl+x6K8PoUePE+f0rmU81wTLmyzuNwfvBHtEbRlbHhV06ZjMrZQ5KG/q4+uKpnrLstc9CtWlS0kMCHJTsyWvv04R57NUqlKmJJGlbKT1Z0qLG4+jaN2VKGRQrP9SPPxVLHyHV7MiO1H+nD+Uj7S4isCy/8pSSCqyms3IH74le1H+nD+Uj7S4cdn+NyKdKxOmJQStw77aU8h5xpc7I4cXX36djNGNcsySs7bfcaTshTALFXrAiszUKlLIulaD6wQdxG0Tc1UzKCValAPoCSFMQ4sQLNx6xk+PSlqmzJqtI1qKmBfSFEhL+xojgX2zbjd2+pLPqpjp09/oa7lbFTU0suYfSKfF5hwfhGL42r9on/wA2Z9tUat2fyCilQk7s/tJP3xmFfRKmVU8Bh+umByWDlamD87GKvD+MbrNdv/S3P5Sqr33H+HZRM1CVDVcA8GvDwZDV/a90S2GZqNJTISZIWQAlI1sVnYMNOztfzIDb8JnaysEg0iQQSCDNLgi38OIN5kpPi+n7Fi9EorkupH4dk5feJWkqGhSVeINcFKgD08o03udaUkuFC79efXjFVyx2iGrqBJMhMsFKjq7zVtwYoHxi7hT+UYcl3ctW9zfjRpcd1djnJqQoMWBvZ9xzHMR0WwHWOa5YO4EM5tIgOUpBJsXJuOTvZukZUjS3o94VOWtJWokpUBpSUspJDhTni5Zoe/KkgAkgOOMMZWIlKQ4fqT7up+MepFd3qEqlMsKvq2A9ouQQzQa69RGXToSKFPCFRfa3v9kc0JCTvvw/CO0RJnlSmvCpU8IUOGMekpaB0WCCCACILOz/ACKezvoZhuQSAQPU8TsRGav6LN+qPiIsq/Gv1Kb/AMuX6GZyaXwjSCUiw28LixFySzs9vSuIkk5NM5KbWGzW3a3lbbqYaLrO7AJcX2AF3YMSqwHsi24dnGSmWkMu45WPkXYx6mT56knXvX0PGxHj8WrNb+pAS8glOoB/EGN3ccr7eqJ/K2XlUzgOEkub8WA+6H4zdJZ2X7A/x8od0WOImrCUhTEPqtp8t94w2Svkvt70elV6ZSXDWyIzyh0SwQCl1Eu9iAC4YFuI2O7Ne1Xy2lPylwCLJSORCdiDxdx5N7LhnihXMpiUFlIUlTjdn8W19uUU/DkqkqSoCw6BjxN2ffi56vGqlc8dxXcxXvy8pSfY1GUbCKh2kUqZkuUC9lEhntbe3nD/AP5ykpSNWocG0vfk+zxWcbx/5VMSUuEodhxL8bWbbnFOLVNWKWuxdmZNUqnFPexllagCJ+vUoqNi7HkXd/zzi6ZulaqUNvrQU77jba8VjLcp5w4jh0eLHnieEUjq21I6PdwPaIlbLnko5VHhiPa+SjVcgLIltqd9XQguPO9uD+q3pWUTpfRfcAOH9YNj6jHjLUj9ZqUAVKU5JBCr33NyODxqsmQCgW4Rdk5E6bFGL6FOJjVX1NyXUyGmw5IcM6Fs4N2YvvZQ/L9L5lzL6AAsMRwbaI/H8AMuZqlsAo+idn4seHNtvJy/TLuIKp5olTAoJXcBnCTz1CzGI5H38OcWMZ+ms8uS/cf59k/s6FBIVomAsdg6VJfY/vRTctrAnIBRpU5chQ0k2DhPXys0afiNGJ0pSDsoNux6Fx1jNq7DFS1lI9NJBBG5I2I5mwtsQ4Z7QxJKVTrZLNhKF0bV2NRk+iPKOjxTsGzsNATPDLA3SN2/s7gw6rc5ywk92kqV1skHqYxvGsUtaNyzKnHlsis9LSuolJvqQg3D/TIcM4/dB9cc8pyNM3YDg4bxMT4nG72MRc6qWqYVrDqdy+1tmbhYbRZsp0hPiU55Pv7eMa7n5VKgYMbd17s9iEz7hSZtUCbHu0jjzVbYjjFd/wCEKWsKfWUjSUruLBgHSdouebUg1LF30BiDxdVmjtlinClK1Xbby/Lxb6iddCaKljwtyZKRUMOwZaEsoK1GxUklzcEb7M3CJqgwdaz6LOGUeBdnt6vW8X8UCOQjoiQBsIwWZds+7PTrwqodUhth1F3aAIyuslp+UThpYd4spe7lSgFM2wHUgOvyEbAqMgzFhRXOmE6gylEFIJU2t2Gm4Bby+MaMH8UijPaXFsZU2HTqhKiUhQ1E7sUEW8N/CzW4R2lZZdSSykKBsq7uDueZeLHg9bI497MID6EpNibeJO4swvbjC4hjMpMsaZfjLASy2pPPxAkMN7iLHK3etsrXlNb0mNsvZY7meJpJ1XuSbvv/ALxeu96+ocfXFNosVkpI7xcxJszkEHyfa+0WqTQJSykTHUeZDG/Es58njLcpb3NvZppktagkO5UkzEuXAPC4PtsRDWtwRD94NYKQbJO7X23f8Yd1dYUghOkr4AqbzJZyBDCqnrQhJM0OC5ASfF0s7M425RnW+5plr3El0kqRolpPidgVKJILHS97P98PaWgmJUHmkpAunSlj1sLeqONLOlgpeYCpYKtTekARZ22DtDqgxWXOKu7Vq0tcA6S/FKtlDfaDbEYoeaPdHqEELEC0IIIIAIIIIAIbYhSd7LUh2cb7+4w5hDHU9dTjSa0zNMRyipM3U5mctQ28gCw9kJLwaYPonyMaUZYPCE7kco0PLtfuZPQ0f7TPE4fMAP6v4t0LQ6wqlmoW4S3k/wB5aLz3I5CAShyiDvm1psnHFqi9pHmWHTeK3imBFJeWkM7kcDFpAgKYhGco9i2dcZrUkZumiWnUCgkE2HTkX3vHJGDLUfClQ87l+hAEaSaZJ4CFTTpHCLfU2fJQsOlexA5fwLurq3h7j+DiplaCopZQU6Wfw/WBESjQNFCk0+S7mmUFKPF9jP6bASicG1FjudLewJi904ZIj33Q5R6aJTslY9yZGuqNa4xWkNMSoRNlqSeI/JikIyyJMwnQtZ4K1AH3JjQo8mUOUdjbOC1FkZ0V2PckM8KmEoAL2HHf2w1xjAxN8Q9IfDkeYiXCQIWIKTT2ixxTWmuhm1fl6YFklL+1/bzsI5yaCYD6BPn9/ONLVKB4R5FKnlGj1VutbMnoad70Uqgy6tZBVYcouFHRiWkAQ4CGhWjPKTk9s1xhGC1FaKzmXCCtXeC9gGbk/H1wuWqVSSSoM8WRSQd4EoA2iTsk48d9CCpgpc0uoohYIIgWiKih4pg01M1S0sXUTs9ntd+Ri+x4VLB4ROFkodYldlUbFqRmKsInlWoFYVuRqVpP/aCBHZOFzXdUtBPDwn4lRjR+5HKEXJDbeyLfU2P3KFh1L2MtmUk0zTLVJLHxOm7hzz4t7PXFzwzC1LloJ1JbbWTqbqB0ex4xNzKVJILDUNi2z7+1o7JQ0RldKXcshRGHYapwtGnSzji/Hz5w4RJCQAAABsI6wRTsuSSOPyYatXG/v5jjCy6dKXYAOXLABzzPOOhELAaCCCCB0IIIIAIIIIAIZ4vOWiRNXKCTMShSkhT6SQCQC12h5HlaHDHYwBT+zzO0zEBOE1MtK5ZSQEamKVPvqJLuD7ojc89pE6iqu5kolKAQlSisKJ1EqsNKhwCfbEH2fk0mLz5BsD3qP/FWpH+GGFLhxxOsxCYQ4TLnKR9YHTJ/wpUY6DV8tY18qo5VQoAFSHWE+iFBwoB7s4O8VvJGep9fUzUKRKElCSoKSFarqZDkqIuH4cIgMlZg7vB61LsqUFaP71LD/G8PeyakVKo6melBWtSmQkM6hLTYOdnUowBprwrxltNh2NVQXMXUfJmNkE6RbkwLJ6kmHfZlm2oqJk2RUK7woTqSstqsplAkbjZj8Y4CyYtnaVIqpVKApc6YpILWSgK2Kid/IA+qLEDGDYvRVgxNKJk1BqipGhb+EP8ANudA2HQ+uNAx3MdRhuHSu+UmZVrJRq3Q/iJUbJcBIHAXMdBeoR4yeXSYyab5Z8qtp70S3vobU+nTpBb6PLjFvyTms11IpagBNlulbbPpcKA4Agj1vHAWl4V4xXAcyYpWlciTOdZ8RmKIToSmzBQSWckcCY1HKVJUS6ZKauZ3k51FRcFhqOkOAHs3tgBM34yujpJs+WEqUjSwU+nxLSm7EHYmKBTdqGJTE6pdGmYm4dEmcoONw6VEPFw7Tf6sqP7v/NRFU7O860tJR93OmFK+8WpghRsWY2HSAHeA9rKlz0yauR3JUoJChqGkksNaF3SOvWJntCzfNw+XKVKTLUVqIOsKIDJe2kiM8zXiqMTxGV8mQouESwdJClHWSVEbgAHc8os3bQGkUw/tK+xAGhYVVmbIlTCwK5aFEDYFSQSz8Lw7eKwusnysMlKppZmzu5lBKbWdKfEXIcAXaKdOw7GPkyqpdWZZAK+6UdKmHBtOkG1h7wYA1d4rtNnWVNrjRywpSkhZWvZIKW8I4k38ohMk5kqa+hqE6h8plgpRMNgSpJKFKYFiCC9vVFBwihrlYhNRImoTWDvNS1KZJII1+IIPFvox0GrZ6zYcPkBaUha1q0IB9EFiSpTEEgAbDnEdknHcSqVhVVKlJp1oKkrQhSSS40hjMVYgk3HCKp2qUdUju1TpiVSTpCEg3CxK8ZPhFiQrjxiz5I+U01KufWTkqphIQuUAXKEhJUQRoF9OkbnaAL0DCvGR0WM4pi0yYaaYJEpB56QHuElQSoqWzHlDrBc41dFWJpMQVrCilIXuRrLIUFMNSCbFw4jgNSeEeM57VMyVFJNpRJmqQFJmlYDeLSqUzkgt6R9sdMuU2KzqmTUzpoRTLdZlBQsnQdCdGmzkpu72MAaE8EZHS5qxCbXT6aTMCipcxKNbaZQSouqw4ANx3EccQzBiOF1YROn/ACjUkK0n0VAki1nSpxAGxQsZFmSfi1IiXVTKkALUAZaPRQSCoJKSGIYNv7d40jK+KmqpJM5QAUtAKgNn2LdHBgCVggggAggggAggggAggggAggggAggggDF+0gLpMV76X4StCVpPVlSletgPbFo7HcK0Ua5hHzswt9VACR79UWHMeTJFcUGcFugKAKVNZTO7b7CJTCcMRTSUSZYIQgMHufWeJgDAseSuln1lMLIVMYjmkK7yX7iI06kqV4dgaJiEjvBLCriwVNULkcW1e6JLG+zylq5xnTQvWoAHSsgFgwsOMT86gQuUZSkhUsp0lJ2IZmjoMry1g4xGSqora6aUpJCkd4EgAcVDYA7hgI5dkLfLp2nbuzp8tYb3Ra5XZFQheoiaoO+gr8Prs5HmYlcKyPT01QZ8kLStWoEavAytwE8BAFDzXOCMflKUQlIVIJJsBbcmJDtiT3kinnIIXLC1JKkl0uRa46pIi05lyFT1yxMm60rA06kFiRwBcEFnh7RZWkS6X5JpK5LEMsu+olRv5nhtHAZ5TYDSmiTUKxGqCNA1IEwEgsHlhHPg0WLs7w+mlyJ66WbNmoUWV3iNLFKNhYPYjZ4D2PUWrV+tA/d128nbV74ttDhcuRKEqUkIlgMAOu56nrAGZdio/XVP1EfaVGsxAZcyZIoVLVJ1usAK1KfYkj4xPwBVu03+rKj+7/zURWezXKNLU0XeT5KVr7xaXJVsGYWIjQMawhFVJXJmPoWzsWNlBQv5iOWX8Al0UrupOrRqKvEXLlnv6oAMLyzTUpJkSZcsmxIHiI5FRvFH7a/mab66/sRpkQmZMqSa9KEz9bIJI0qbcMXgCtZpzDNo8KpTJOlcxEpGtn0ju3JD2ezeuIBOXZU3DzWVdZNmLVLKggzPCFsWSQXJU9mDRpdZlyTOphTTE6paUpSHPiGkMkg87bxAUHZRRSl6ilcxtgtTpHqAD+uAIbsU+bqueuX9lURmWqtErHahUxSUJeeHUQA7gs58o0LLeT5FDr7nX421BSiR4XYh9j4jEdjfZlSVU5U1feJUu6ghTJUWZyGsfKOghO2dYVTUxBBBmEgjYjuzcGJqpo1TcD0IDqNIlgNyQgFvW0SGM5NkVUmVJm69EltLKY2TpueNolqGiTKlolpfShISH3YBheOAzjsix2SiTNkLWlC9ZWNRbUClI3PEFLN5REZ6q01+KSZdOQttEvUm6X1lSiDxCQd+hi84z2Y0dSsrKFIUouruywJO5KSCHh/l3JNNQkmUg6yGK1F1NyB4DyjoKF26enS/y6j4yI1akSyEDklPwEQuZ8k0+IFBn6/AlaU6VlNl6dW31BE6hDAAcA0cBk+Qx/1up85/+YITtV/rKl+pL/zjF8wvJcinqV1MvX3i9Wp1OnxnUbcLwY5kqRWTkTpuvWgAJ0qYeFRUHHG5joIbtcH/AE8fzZfwVEp2cf1bT/VP2jEjj2X5dbK7qdq0agrwli6Xa/rjtg+EopZKJMt9CAwcudybnjvHAPoIIIAIIIIAIIIIAIIIIAIIIIAIIIIAIIIIAIIIIAIIIIAIIIIAIIIIAIIIIAIIIIAIIIIAIIIIAIIIIAIIIIAIIIIAIIIIAIIIIAIIIIAIIIIAIIIIAIIIIAIIIIAIII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www.naturstyrelsen.dk/NR/rdonlyres/BD0F4748-143E-4DE5-ADFA-91925E71D942/141991/top0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797152"/>
            <a:ext cx="2300288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183144" y="404664"/>
            <a:ext cx="2549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latin typeface="Century Gothic" pitchFamily="34" charset="0"/>
              </a:rPr>
              <a:t>Key Dossiers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3517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0354" y="260648"/>
            <a:ext cx="6727547" cy="77809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Century Gothic" pitchFamily="34" charset="0"/>
              </a:rPr>
              <a:t>WssTP driver behind EIP Water</a:t>
            </a:r>
            <a:endParaRPr lang="en-US" sz="32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7" name="PIJL-RECHTS 6"/>
          <p:cNvSpPr/>
          <p:nvPr/>
        </p:nvSpPr>
        <p:spPr bwMode="auto">
          <a:xfrm>
            <a:off x="1331640" y="1953897"/>
            <a:ext cx="6877486" cy="178088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5" name="Ovaal 4"/>
          <p:cNvSpPr/>
          <p:nvPr/>
        </p:nvSpPr>
        <p:spPr bwMode="auto">
          <a:xfrm>
            <a:off x="4499992" y="1944200"/>
            <a:ext cx="144016" cy="187785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4427984" y="2203993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smtClean="0">
                <a:solidFill>
                  <a:srgbClr val="002060"/>
                </a:solidFill>
                <a:latin typeface="+mj-lt"/>
              </a:rPr>
              <a:t>10/09/2012</a:t>
            </a:r>
            <a:endParaRPr lang="en-US" sz="12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4427984" y="2348009"/>
            <a:ext cx="16631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smtClean="0">
                <a:solidFill>
                  <a:srgbClr val="002060"/>
                </a:solidFill>
                <a:latin typeface="+mj-lt"/>
              </a:rPr>
              <a:t>First HLSG</a:t>
            </a:r>
            <a:endParaRPr lang="en-US" sz="12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Ovaal 9"/>
          <p:cNvSpPr/>
          <p:nvPr/>
        </p:nvSpPr>
        <p:spPr bwMode="auto">
          <a:xfrm>
            <a:off x="6084168" y="1944200"/>
            <a:ext cx="144016" cy="187785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5940152" y="2203993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smtClean="0">
                <a:solidFill>
                  <a:srgbClr val="002060"/>
                </a:solidFill>
                <a:latin typeface="+mj-lt"/>
              </a:rPr>
              <a:t>17/12/2012</a:t>
            </a:r>
            <a:endParaRPr lang="en-US" sz="12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5940152" y="2348009"/>
            <a:ext cx="16631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smtClean="0">
                <a:solidFill>
                  <a:srgbClr val="002060"/>
                </a:solidFill>
                <a:latin typeface="+mj-lt"/>
              </a:rPr>
              <a:t>Adoption SIP</a:t>
            </a:r>
            <a:endParaRPr lang="en-US" sz="12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Ovaal 12"/>
          <p:cNvSpPr/>
          <p:nvPr/>
        </p:nvSpPr>
        <p:spPr bwMode="auto">
          <a:xfrm>
            <a:off x="7452320" y="1944200"/>
            <a:ext cx="144016" cy="187785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7380312" y="2215026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smtClean="0">
                <a:solidFill>
                  <a:srgbClr val="002060"/>
                </a:solidFill>
                <a:latin typeface="+mj-lt"/>
              </a:rPr>
              <a:t>4/4/2013</a:t>
            </a:r>
            <a:endParaRPr lang="en-US" sz="12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7373379" y="2348009"/>
            <a:ext cx="1663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smtClean="0">
                <a:solidFill>
                  <a:srgbClr val="002060"/>
                </a:solidFill>
                <a:latin typeface="+mj-lt"/>
              </a:rPr>
              <a:t>Commitment  Action Groups</a:t>
            </a:r>
            <a:endParaRPr lang="en-US" sz="12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7" name="PIJL-OMHOOG 16"/>
          <p:cNvSpPr/>
          <p:nvPr/>
        </p:nvSpPr>
        <p:spPr bwMode="auto">
          <a:xfrm>
            <a:off x="7180801" y="2656828"/>
            <a:ext cx="104546" cy="452782"/>
          </a:xfrm>
          <a:prstGeom prst="up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9" name="Rechthoek 18"/>
          <p:cNvSpPr/>
          <p:nvPr/>
        </p:nvSpPr>
        <p:spPr>
          <a:xfrm>
            <a:off x="7092280" y="3218613"/>
            <a:ext cx="1519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20/2/2013</a:t>
            </a:r>
          </a:p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WssTP &amp; ERRIN workshop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icw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EC on Action Groups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5652121" y="3218613"/>
            <a:ext cx="1584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Nov </a:t>
            </a:r>
          </a:p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WssTP proposals  actions taken up by EC </a:t>
            </a:r>
          </a:p>
        </p:txBody>
      </p:sp>
      <p:sp>
        <p:nvSpPr>
          <p:cNvPr id="24" name="PIJL-OMHOOG 23"/>
          <p:cNvSpPr/>
          <p:nvPr/>
        </p:nvSpPr>
        <p:spPr bwMode="auto">
          <a:xfrm>
            <a:off x="5724128" y="2659848"/>
            <a:ext cx="104546" cy="449761"/>
          </a:xfrm>
          <a:prstGeom prst="up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5" name="PIJL-OMHOOG 24"/>
          <p:cNvSpPr/>
          <p:nvPr/>
        </p:nvSpPr>
        <p:spPr bwMode="auto">
          <a:xfrm>
            <a:off x="4192225" y="2659848"/>
            <a:ext cx="52273" cy="449761"/>
          </a:xfrm>
          <a:prstGeom prst="up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6" name="Rechthoek 25"/>
          <p:cNvSpPr/>
          <p:nvPr/>
        </p:nvSpPr>
        <p:spPr>
          <a:xfrm>
            <a:off x="4139953" y="3218613"/>
            <a:ext cx="1584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Sept/Oct</a:t>
            </a:r>
          </a:p>
          <a:p>
            <a:r>
              <a:rPr lang="en-US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Active WssTP participation in selection of topics</a:t>
            </a:r>
          </a:p>
        </p:txBody>
      </p:sp>
      <p:sp>
        <p:nvSpPr>
          <p:cNvPr id="6" name="Ovaal 5"/>
          <p:cNvSpPr/>
          <p:nvPr/>
        </p:nvSpPr>
        <p:spPr bwMode="auto">
          <a:xfrm>
            <a:off x="2570405" y="1944200"/>
            <a:ext cx="144016" cy="178088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3078" name="Picture 6" descr="http://kennisalliantie.nl/wp-content/uploads/2012/11/image0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215026"/>
            <a:ext cx="635533" cy="80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PIJL-OMHOOG 30"/>
          <p:cNvSpPr/>
          <p:nvPr/>
        </p:nvSpPr>
        <p:spPr bwMode="auto">
          <a:xfrm>
            <a:off x="2896080" y="2809674"/>
            <a:ext cx="52273" cy="299935"/>
          </a:xfrm>
          <a:prstGeom prst="up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32" name="Rechthoek 31"/>
          <p:cNvSpPr/>
          <p:nvPr/>
        </p:nvSpPr>
        <p:spPr>
          <a:xfrm>
            <a:off x="2699792" y="3218613"/>
            <a:ext cx="15841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May ‘12</a:t>
            </a:r>
          </a:p>
          <a:p>
            <a:r>
              <a:rPr lang="en-US" sz="1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WIE2012  Event contributes to shape EIP Water Commissioner Potocnik adresses WssTP members </a:t>
            </a:r>
          </a:p>
        </p:txBody>
      </p:sp>
      <p:sp>
        <p:nvSpPr>
          <p:cNvPr id="30" name="Rechthoek 29"/>
          <p:cNvSpPr/>
          <p:nvPr/>
        </p:nvSpPr>
        <p:spPr>
          <a:xfrm>
            <a:off x="2483768" y="2215026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smtClean="0">
                <a:solidFill>
                  <a:srgbClr val="002060"/>
                </a:solidFill>
                <a:latin typeface="+mj-lt"/>
              </a:rPr>
              <a:t>10/05/2012</a:t>
            </a:r>
            <a:endParaRPr lang="en-US" sz="12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4" name="Rechthoek 33"/>
          <p:cNvSpPr/>
          <p:nvPr/>
        </p:nvSpPr>
        <p:spPr>
          <a:xfrm>
            <a:off x="2483768" y="2348009"/>
            <a:ext cx="1663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smtClean="0">
                <a:solidFill>
                  <a:srgbClr val="002060"/>
                </a:solidFill>
                <a:latin typeface="+mj-lt"/>
              </a:rPr>
              <a:t>Announcement  </a:t>
            </a:r>
          </a:p>
          <a:p>
            <a:r>
              <a:rPr lang="en-US" sz="1200" b="1" smtClean="0">
                <a:solidFill>
                  <a:srgbClr val="002060"/>
                </a:solidFill>
                <a:latin typeface="+mj-lt"/>
              </a:rPr>
              <a:t>EIP Water </a:t>
            </a:r>
            <a:endParaRPr lang="en-US" sz="12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6" name="Rechthoek 15"/>
          <p:cNvSpPr/>
          <p:nvPr/>
        </p:nvSpPr>
        <p:spPr bwMode="auto">
          <a:xfrm>
            <a:off x="971600" y="1987969"/>
            <a:ext cx="203485" cy="89044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>
              <a:latin typeface="+mj-lt"/>
            </a:endParaRPr>
          </a:p>
        </p:txBody>
      </p:sp>
      <p:sp>
        <p:nvSpPr>
          <p:cNvPr id="37" name="Rechthoek 36"/>
          <p:cNvSpPr/>
          <p:nvPr/>
        </p:nvSpPr>
        <p:spPr bwMode="auto">
          <a:xfrm>
            <a:off x="611560" y="1987969"/>
            <a:ext cx="203485" cy="89044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>
              <a:latin typeface="+mj-lt"/>
            </a:endParaRPr>
          </a:p>
        </p:txBody>
      </p:sp>
      <p:grpSp>
        <p:nvGrpSpPr>
          <p:cNvPr id="4" name="Groep 3"/>
          <p:cNvGrpSpPr/>
          <p:nvPr/>
        </p:nvGrpSpPr>
        <p:grpSpPr>
          <a:xfrm>
            <a:off x="448533" y="4725144"/>
            <a:ext cx="7279741" cy="1656184"/>
            <a:chOff x="1835696" y="4509120"/>
            <a:chExt cx="7279741" cy="1656184"/>
          </a:xfrm>
        </p:grpSpPr>
        <p:sp>
          <p:nvSpPr>
            <p:cNvPr id="38" name="PIJL-RECHTS 37"/>
            <p:cNvSpPr/>
            <p:nvPr/>
          </p:nvSpPr>
          <p:spPr bwMode="auto">
            <a:xfrm>
              <a:off x="1949976" y="4549047"/>
              <a:ext cx="5683085" cy="147858"/>
            </a:xfrm>
            <a:prstGeom prst="rightArrow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39" name="Ovaal 38"/>
            <p:cNvSpPr/>
            <p:nvPr/>
          </p:nvSpPr>
          <p:spPr bwMode="auto">
            <a:xfrm>
              <a:off x="4716016" y="4509120"/>
              <a:ext cx="144016" cy="187785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40" name="Rechthoek 39"/>
            <p:cNvSpPr/>
            <p:nvPr/>
          </p:nvSpPr>
          <p:spPr>
            <a:xfrm>
              <a:off x="4644008" y="4768913"/>
              <a:ext cx="144016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smtClean="0">
                  <a:solidFill>
                    <a:srgbClr val="002060"/>
                  </a:solidFill>
                  <a:latin typeface="+mj-lt"/>
                </a:rPr>
                <a:t>10/2011</a:t>
              </a:r>
              <a:endParaRPr lang="en-US" sz="1200" b="1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41" name="Rechthoek 40"/>
            <p:cNvSpPr/>
            <p:nvPr/>
          </p:nvSpPr>
          <p:spPr>
            <a:xfrm>
              <a:off x="4637075" y="5149641"/>
              <a:ext cx="139409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1st EC EIP </a:t>
              </a:r>
            </a:p>
            <a:p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stakeholder workshop</a:t>
              </a:r>
            </a:p>
            <a:p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WssTP first to express support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42" name="Ovaal 41"/>
            <p:cNvSpPr/>
            <p:nvPr/>
          </p:nvSpPr>
          <p:spPr bwMode="auto">
            <a:xfrm>
              <a:off x="6084168" y="4509120"/>
              <a:ext cx="144016" cy="187785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43" name="Rechthoek 42"/>
            <p:cNvSpPr/>
            <p:nvPr/>
          </p:nvSpPr>
          <p:spPr>
            <a:xfrm>
              <a:off x="5940152" y="4768913"/>
              <a:ext cx="144016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smtClean="0">
                  <a:solidFill>
                    <a:srgbClr val="002060"/>
                  </a:solidFill>
                  <a:latin typeface="+mj-lt"/>
                </a:rPr>
                <a:t>12/2011</a:t>
              </a:r>
              <a:endParaRPr lang="en-US" sz="1200" b="1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44" name="Rechthoek 43"/>
            <p:cNvSpPr/>
            <p:nvPr/>
          </p:nvSpPr>
          <p:spPr>
            <a:xfrm>
              <a:off x="5940152" y="5158933"/>
              <a:ext cx="166311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WssTP  facilitates organization of ETP workshop on EIP Water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45" name="Ovaal 44"/>
            <p:cNvSpPr/>
            <p:nvPr/>
          </p:nvSpPr>
          <p:spPr bwMode="auto">
            <a:xfrm>
              <a:off x="7452320" y="4509120"/>
              <a:ext cx="144016" cy="187785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46" name="Rechthoek 45"/>
            <p:cNvSpPr/>
            <p:nvPr/>
          </p:nvSpPr>
          <p:spPr>
            <a:xfrm>
              <a:off x="7380312" y="4779946"/>
              <a:ext cx="144016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smtClean="0">
                  <a:solidFill>
                    <a:srgbClr val="002060"/>
                  </a:solidFill>
                  <a:latin typeface="+mj-lt"/>
                </a:rPr>
                <a:t>1/2012</a:t>
              </a:r>
              <a:endParaRPr lang="en-US" sz="1200" b="1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47" name="Ovaal 46"/>
            <p:cNvSpPr/>
            <p:nvPr/>
          </p:nvSpPr>
          <p:spPr bwMode="auto">
            <a:xfrm>
              <a:off x="3275856" y="4509120"/>
              <a:ext cx="144016" cy="178088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48" name="Rechthoek 47"/>
            <p:cNvSpPr/>
            <p:nvPr/>
          </p:nvSpPr>
          <p:spPr>
            <a:xfrm>
              <a:off x="3131840" y="4779946"/>
              <a:ext cx="144016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smtClean="0">
                  <a:solidFill>
                    <a:srgbClr val="002060"/>
                  </a:solidFill>
                  <a:latin typeface="+mj-lt"/>
                </a:rPr>
                <a:t>06/2011</a:t>
              </a:r>
              <a:endParaRPr lang="en-US" sz="1200" b="1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49" name="Rechthoek 48"/>
            <p:cNvSpPr/>
            <p:nvPr/>
          </p:nvSpPr>
          <p:spPr>
            <a:xfrm>
              <a:off x="3071910" y="5158933"/>
              <a:ext cx="166311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WssTP hosts EC Member States’ stakeholder workshop on EIP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52" name="Rechthoek 51"/>
            <p:cNvSpPr/>
            <p:nvPr/>
          </p:nvSpPr>
          <p:spPr bwMode="auto">
            <a:xfrm>
              <a:off x="7750087" y="4549047"/>
              <a:ext cx="203485" cy="89044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lang="en-US">
                <a:latin typeface="+mj-lt"/>
              </a:endParaRPr>
            </a:p>
          </p:txBody>
        </p:sp>
        <p:sp>
          <p:nvSpPr>
            <p:cNvPr id="53" name="Rechthoek 52"/>
            <p:cNvSpPr/>
            <p:nvPr/>
          </p:nvSpPr>
          <p:spPr bwMode="auto">
            <a:xfrm>
              <a:off x="8040923" y="4547820"/>
              <a:ext cx="203485" cy="89044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lang="en-US">
                <a:latin typeface="+mj-lt"/>
              </a:endParaRPr>
            </a:p>
          </p:txBody>
        </p:sp>
        <p:sp>
          <p:nvSpPr>
            <p:cNvPr id="54" name="Rechthoek 53"/>
            <p:cNvSpPr/>
            <p:nvPr/>
          </p:nvSpPr>
          <p:spPr>
            <a:xfrm>
              <a:off x="1835696" y="4808185"/>
              <a:ext cx="144016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smtClean="0">
                  <a:solidFill>
                    <a:srgbClr val="002060"/>
                  </a:solidFill>
                  <a:latin typeface="+mj-lt"/>
                </a:rPr>
                <a:t>05/2011</a:t>
              </a:r>
              <a:endParaRPr lang="en-US" sz="1200" b="1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55" name="Rechthoek 54"/>
            <p:cNvSpPr/>
            <p:nvPr/>
          </p:nvSpPr>
          <p:spPr>
            <a:xfrm>
              <a:off x="1835696" y="5158933"/>
              <a:ext cx="171028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WssTP </a:t>
              </a:r>
            </a:p>
            <a:p>
              <a:r>
                <a:rPr lang="en-US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presents </a:t>
              </a:r>
            </a:p>
            <a:p>
              <a:r>
                <a:rPr lang="en-US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demo sites</a:t>
              </a:r>
            </a:p>
            <a:p>
              <a:r>
                <a:rPr lang="en-US" sz="1200" b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proposal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58" name="Rechthoek 57"/>
            <p:cNvSpPr/>
            <p:nvPr/>
          </p:nvSpPr>
          <p:spPr>
            <a:xfrm>
              <a:off x="7452320" y="5158933"/>
              <a:ext cx="166311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2nd EIP stakeholder workshop with WssTP participation in the 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programme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59" name="PIJL-RECHTS 58"/>
          <p:cNvSpPr/>
          <p:nvPr/>
        </p:nvSpPr>
        <p:spPr bwMode="auto">
          <a:xfrm>
            <a:off x="8112931" y="1825155"/>
            <a:ext cx="203485" cy="450846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60" name="Rechthoek 59"/>
          <p:cNvSpPr/>
          <p:nvPr/>
        </p:nvSpPr>
        <p:spPr>
          <a:xfrm>
            <a:off x="8309483" y="1844824"/>
            <a:ext cx="1663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1" dirty="0" err="1" smtClean="0">
                <a:solidFill>
                  <a:schemeClr val="tx2"/>
                </a:solidFill>
              </a:rPr>
              <a:t>t.b.c</a:t>
            </a:r>
            <a:r>
              <a:rPr lang="en-US" sz="1800" b="1" i="1" dirty="0" smtClean="0">
                <a:solidFill>
                  <a:schemeClr val="tx2"/>
                </a:solidFill>
              </a:rPr>
              <a:t>.</a:t>
            </a:r>
            <a:endParaRPr lang="en-US" sz="1800" b="1" i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Nicole\AppData\Local\Microsoft\Windows\Temporary Internet Files\Content.Outlook\D9QZKKRN\2012 05 16_water innovation 2012_ld-1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108520"/>
            <a:ext cx="2264888" cy="15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6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65282" y="300038"/>
            <a:ext cx="7488832" cy="77809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Century Gothic" pitchFamily="34" charset="0"/>
              </a:rPr>
              <a:t>Key representation of WssTP members in EIP Water</a:t>
            </a:r>
            <a:endParaRPr lang="en-US" sz="32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819734"/>
            <a:ext cx="8134350" cy="3048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+mj-lt"/>
              </a:rPr>
              <a:t>High Level Steering Group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AutoShape 4" descr="data:image/jpeg;base64,/9j/4AAQSkZJRgABAQAAAQABAAD/2wCEAAkGBhQQERUUEhQUFRUWGBoYFhcWGRsfFxgXGBkZHBgYHB0YHSYeGhsjHRUaIC8gIycpLSwsGiIxNTAqNicrLCkBCQoKDgwOGg8PGjUkHyQuLSw0LzU1LDUyLCw1Li0sLCoqKTUsMi81LCwsLCw1LCw1KS8sLCwqLCksNSwsLCwsLP/AABEIAM4A9QMBIgACEQEDEQH/xAAcAAACAgMBAQAAAAAAAAAAAAAABwYIAwQFAgH/xABNEAACAQMDAQUEBAkHCwMFAAABAgMABBEFEiExBgcTIkEIFFFhMjNxgRcjQnORkqGy0hU1UlRidLMWQ3KCk6KxwdHT8GOU8SQlU4TE/8QAGgEBAQEBAQEBAAAAAAAAAAAAAAQFAwYBAv/EAC4RAQABAwIDBwMEAwAAAAAAAAADAQIEESEFMlESIjFBQpGhFGHwFXGxwRNSgf/aAAwDAQACEQMRAD8AeNcbXu2FpYlVup0iLglQ2eQOvQH412aQntK/X2f5uT95aBow96WluwUXsGTwMkqPvLAAfea8fhY0v+uxf738NVJooLk3XbSyit0uXuYhBIcJJuyrHngY5yMHI9MHOK0V70NMIz77Bwu76XpnHqOufyevrjFKS90zxex8EnGYJmfkno1xJGcfE/jB1+dJ+gtt+FjS/wCuxf738NSLS9WhuoxJBKkqH8pGDDPBwcdDyODyKpPT49mm9Yx3sZPkRoXUfBnEgbn5iNf0fOgddFFFBjuLhY1Z3ZURQSzMQFUDkkk8AD4muIvb7TiFPv1p5un46P4Z583H34qOd+upCHSJFyQZXjjGBnOW3kH4DbG3P2VV6guGe8HTgce/WmeP88mOSB1zj1H/AIDW7pnae0umK29zBKwySsciM2FOCcA5xn16cj41S+pX3W6ybXVbVxtw8ixNu6BZTsY59Mbs/dQW4ooFFAVyrztZZwuY5bu2jdfpI80asMjIyGYEcEGum7gAkkADkk9APU1SrWNSa5uJZm+lK7ORknBZicZPJxnFBbv/AC50/wDr1n/7iL+KvFn2/wBPmICXtsScYBlQElugAYgk/LrVO6k/dnpHvWq2kRxjxN5z6iIGQjoeojxjHrQW4nnWNWd2CqoLMzEBVUDJJJ4AAGcmuJJ2+05et9adCeJozwMZ6N156dT6Vx++TXfdNJn5w0w8Bfn4oIf0P+bDn06dc4qqmaC4f+X2nbtvv1pnGfro8Yzjruxn5ZzXv/LnT/69Z/8AuIv4qpxRQXV0zXLe63e7zwzbcbvCkR9uc4zsJxnBxn4Gt6q1ez9rPg6mYSCfeI2UEdAUBkyfuRh9/wBtWVoCiiigKKKKAooooCkH7Sv19n+bk/eWn5SD9pX6+z/NyfvLQJiiiigsb2GtBL2UdDnDQ3XTrw8p/wCVVyq0/ch/Mtv9s3+NJVae0en+73c8OCojldACckBWIAz68AUHOpqezvqax6jJExAM0LBcnqyEPgDHJ2hj/qmlXUv7pLwxaxaMMcuUOemJEZD69cNx86C2lFFFAivaS1rz2tqCeFaZh6HJ2J68kbZPTjI+JpI1OO+fWTc6vceYlYSIUBGNuwDeP9oX59ag9AVltpzG6uMZVgwz0yDkf8KxUUF1dC1H3m2hmxt8WJJNuc43oGxnAzjOOlb1LruI1o3GlIjYzA7RcHnbwyEj04fb89uaYtBFO9LWvdNKupBjcU8NckDmUhOMg5IDFsY52+nWqj1YD2j9bKW1vbLj8a7SPzziMALx8CXPP9j7ar/QFOT2bdJD3N1cHrFGiKPzpYk5z6CHGMH6XpjlN1Z7uI0YW+kpIQQ07vIcjHAOxMfEFUDZ/tUER9pLW+bW1B9Gmcc/NIz8D/nPmPvpH1Nu+LtA13qs+4YWBjAg/sxscn72LN94HpUJoCitzT9JknEpjAIhjMr5IGEVlUkZ6nLrxWnQdbsprZsryC4GfxcisQOpXOGXqOqkj76uYDVHatz3Ya977pdtKcbgnhuB03Rkp8B1Cg4HTOKCVUUUUBRRRQFFFFAUg/aV+vs/zcn7y0/KQftK/X2f5uT95aBMUUUUFp+5D+Zbf7Zv8aSkh3zaOLbV7jByJSJh8QZBlh0H5QbHyIp3dxpP8i2+QB5psc5yPFfnpxzkY56Z9cBde0fpDLd29wFGySIxkgHO+NifNxj6LjHOfKfhQJ6tnTbxoZo5EOGjdXU4BwVYEHB4PI9a1q+igu/DKHUMpBBGQR0IPIP6K8Xl2sUbyOcKilmOCcKoJJwOTwPSuT2G1QXOnWsoIO6FN23OAwUK4GeeGUj7q5He/rJtdIuWUgO4WJevPiMFbGPXYXP3fdQVX1G8M0skpABkdnIHQFiSRz9ta9FFAUUUUDn9m/XGWa4tSV2uglUflb1IVsfEFWH2bR8TT8qpfdPrbWmq2zAgLI4ifI4KSYX7c52kfMD0yKtmTQVo7/tZM2qGP8mCNEHORubzsenB84Ujn6P3UtK6/a7Vzd31zOc/jJXYA4yF3HaOODhQBn5VyKD3DEXYKoJJIAA6knoP01cW0t00zTgqhmS2gJ/tMI0JPXjJwflzVYu63Q1vNVto3BKB/EfBxxGC3PyJUA45wePjT677tZNtpEwAyZisPpwGOWOD18qkfIkH0oKv3Vy0js7nLOSzH4ljknj5msVFFA3e4rsr73FqBdQI5IfdgxUE7nBJ2kjGVwh+0rSmuISjsp6qSD9oODVnO4vRGttKRnUK07tL15KnCoT6DIXPHoR65pBd4eh+5alcwjO0SFkzn6D+devXAbGfXFBHKsB7OGuF7a4tmP1TrInXO2QEMPhjcmfj5jVf6YfcTq5g1aNN2FnR4yPicbl+w7kHPzI9aC0FFFFAUUUUBRRRQFIP2lfr7P8ANyfvLT8pB+0r9fZ/m5P3loExRRRQWV9nu5Z9KIZiQk8iqP6KlY2wP9Z2P31qe0bY7tPhkGfxc4BwOMOjck+nKgf632Vu+z5I50nDEkCeQIMg4XCEgDPl8xY4Pxz613u9jTvH0i7UDJWPxOuPqiHPX4BScetBUqiiigs73CXgk0hF3EmOWRCDny8hwoz6YcHjjn7ajvtJaxthtbYEed3lcZ5wgCpkeoJduvqlY/Zs1ZjHdW5A2qyzA+u5xsYfZiNf2/Gob37637xqroPowIsY5yN2N7nGODl9p6/RoF1RRWxp9p40scYIBd1QE9BuIGf20G/rnZ9rWO1diD7xAJhg9AXcAfqqp+0muRT57/ezEUOn2bxgL7uwgXpkoyHAJxzjws/efiaQ1BltblonV0JV0YMpHUMpyD9xFWr7T9pm/kKS7jI3PaqwIyADKqjcAeRjfkA/AVU+mZq/auR+zFtAWLH3lomPHEcK70jOefy4yMeigUC0NfKKKBzezdoqtPc3LDJjRY06cGQkscYznCAZB6Fh6169pPVCZrWAHyqjyEA9WchRkdOAhwf7TVOO4rSlh0iNwqhpmeRiOpwxRc56YCYwOPvJpG962sNdatdMzFgjmJOo2rGdu0A9OQx+ZJPrQRGvUaFiAoJJOAB1JPQCvNd/sDYGfU7SMBjmeMnaMkBWDE9OgCkk+gBoLZdmtM91tLeAjBiiRCAcjKqAcE9RnNIb2itG8O/inA4miAbr9OMkE88DyFBgfAn15sWKUHtH6Uz2lvOv0YpWVh6/jVGG+wGPH+sKCvdbWlXpgnilUkGN0cEdQUYMCM8Z4rVooLv204dFdSCrAMCCCCCMjkcHg1kqF9zuq+8aRbEkExgxHzZI8Niqg/Dy7Tj4EVNKAooooCiiigKQftK/X2f5uT95aflIP2lfr7P83J+8tAmKKKKCyvs9TFtKYYUbbiQDCgE+WNssR9I+bGTzgAdAKYmq2C3EEsLcrLG8bckcOpU8jkcGlv7Ov81v/eZP8OKmkaCkN1bmN2RuGRip69VOD156isVSfvM09oNWvFb8qd5BwR5ZWMg6/J8Z+VRigavs9a2Ib+aJsBZYScn0aI7uTnAXaXJz8BS+7Uayby8nuCMeLIzAccKT5RkAZwuBn1rW0vVJLaQSRHa4V1B+G9GQkfPDnHzrUoCpv3NaQLnV7cNgrGWlIJIyY1JXGOvn2nB4wDUIp4+zXpg/+rnIGfxcSnHmA8zNz8DhP1RQMzvJ0kXWl3cZGSImdeCTujG9cAc5yuPv9elVCq8TDIqmna7Sxa31zCAQsc0iruGDsDHYfsK4I+RoORXrxDjGTjOcemfjj48V5ooCskEJdlVRksQABySScDgcmvAGaandZ3V3pvre4uIGigibxCZcBiVGUAQnfndtOSMDB9Rgg8L2ePTNNYkrGtvBgY6Aou1QM9ctgAHkk/OqeSOWJJOSTkn4k9asl7QeriLTFiz5p5VXGcHagLscflDIQY/tCq2pGTwATnjj40Hmml7POkmXUnm25WCJjkrkBpCFUZ/JYjf9oDfOoFZdmbiU8RlR8X8oH6ef0Cmr3Z6mdGimQxpK0rAhgSuAoIAPlyRk5xn1NUWY0t/hajkzoI9rrv7/AIPmop3p6W1zpN3GgBbw94HPPhsrkDAJyQhA+ZqOfhUn/wDxRf73/Wsc/edO6svhRDcCM4JxkY6EkH7CMV2+gm6J/wBVxuvwrdRXqQYJ+3/zpXmoWoeXs26wuLq2JAYlJUHOSOVfHpx5Pn5vlTxqqnczrC22rwF2CrJuiYkf01Oz7MuEGfnVq6AooooCiiigKQftK/X2f5uT95aflIP2lfr7P83J+8tAmKKKKCyPs6/zW/8AeZP8OKmlSt9nX+a3/vMn+HFTSoK0e0Dp/h6tvyT4sMb9OAV3R4B9eIwf9alnT89pPS8wWtxx5ZGiPXcd67l+WB4TfpFIOgKKKKAq1fcxpXu+kW+V2tLulPlwTvY7Sfj5AuD6gD0xVXLCzaaVIkBLSOqKAMkliAAB6nJq6llaiKNI1AARVUADAwoAGAOAOOlBnqtPtA6R4OqCQA7Z4kfO3A3qSjDP5Rwqk/6Q+VWWqLduu7u31dYhOXQxNkMmNxUjzJyCMHAOccY+ZoKmWVhJO4SKN5HPRUUsx+wKM01eyHs+3E+Hvn93jOCEXBmOcEg58qcEjnJB6r8XLpXZ7T9JX8UkNvkYLkjewGMgs53N6HGa5Oqd6MScQRtJ18zeVfkcYLEforrHDJJy0TzZMUPPdp+dHT7Od31hpozBAgYdZX80nHP0m+iOB0wOK1NZ7yYIsiHMrZxkcJx8z1+7/wCV5qmvz3LMZJGIY52AnYPgAuccVzq1IuH203krqwsjjF120VNPu3+2Gq/yoU94RCsZYxqM+XdjOSDlj5R/0rnogUYUAD4Dgfsr7RWjZHZZy00Y8s0ktdb7q1FFfR1A9SQAPUknAA+JJOAPWuvadkLuX6MD9M+bC/vkV9uvtt5q6PzZHffy0rVx6KkkXd7escGIL82dMf7pJ/ZWyO7K7/8AS/XP8Ncq5EVPVR3phZFfRX2ITtDBsuZQBtG4kD5HkEfKudTI74Ow0ti0EzlWWQMhK7sBl5AOR6hjj/RNLevPTaduvZ8Hscftf4re3TSujLa3LROrocMjBlPwZTkHn5irqaZqC3EMc0fKSIrr06MAR0JGefQ1SarQ9xmum50mNW3FrdmhJPqB5kx8gjquP7NcncwqKKKAooooCkH7Sv19n+bk/eWn5SD9pX6+z/NyfvLQJiiiigsj7Ov81v8A3mT/AA4qaVK32df5rf8AvMn+HFTSoF936ad4ujytgZieOQcZP0ghx8OJDz8M1V2rmdsLIzWF1EMgvBKowMnJRh0HX7KpskZZgqgkk4AAyST0AHqaDxRUm0bu31C7cLHazAE4LyKURemcs+BwDn4/DNMbsx7OTlt1/MFXHCQHLZOeruuBjjoDn5eoQ3uV0zx9YgyrFY98hIGQNqHaW4IA3FRn4kY5q1NRzSNFsNGiZYVjgB875bMjYzjJYl2xyAP0VEO0XeNLKxW2Jij5G7je3z/sfdzz1+FEOPfLXu+6PJzIsenerv08zD1HXoLcHxZUUgZ25G4/Yo8x/RUJ1zvPLAraoV/9R8ZH+ivI+85+yoCTXytaLAjs3u3efn4tNJtZ3afPu2dQ1GS4ffK5dumT8PgMcAcngfGtais9nYyTNtiRnPwUE/px0++rtradKMvvX161qwUH4+g6/KpvpXdfK+DO6xjI8q+ZiPUZztU+n5X/AF53ftcRWWlx2sKhPGkHA6lIvMxPOWO7w+Tn9ODUM2dZZtbu1MfhUsm9/dp8+xd6n2xihJVQZGH9EjZ+tk/sFRi97XXEnR9gznycft6/tri0VmS5csnnpT7NyDh0EXlrXrVLu7Cwa71e0BY5WVZSTycQ/jMcn12Y++ra0gfZt0jdcXNxn6uNYgvzkbdn7vBx99P6pGhSmgooooF1386WJtId/wAqGSNxxk8sIyM+gxJnP9mqw1dTXtKW6tpoHztljZCR1G4EZHzHX7qpa6EEgggjqD1B9RQeac/s26vtnubYhjvRZQc+UeGdrcfE+KvP9n7KTFSzur1oWmq2sjfRZ/CbnAAlBj3Ek4wCwPPwoLb0UUUBRRRQFKTvu7BXmpS2zWkQkEaOGy6LgllI+mwz0pt1Ee2/a2WyeNYljIdWJ3hj0IHGGHxrpHHdJd2bfFxmmthsrff4EN+A/Vv6sv8Atof46z2fcPqrsFaKKMf0nlQqP9mWb9lM38KV1/Qg/Vf/ALlH4Urr+hB+q/8A3Kq+gmQfq2P1r7JB3U9jJdKsjBO0bO0ryfiySoDKigZYAk+TPT1qZ0rPwo3X9CD9V/8AuVqyd414SSHQZ9AgwPlzk/pNfacPlr0fK8Xx6dfY3a49vpNlYkukdtblicsFRCS3UZ4646fKlee217/WG/Qn8NceedpGLOxZj1ZiST955rrZw27XvXJ5ONWady2v/TN1XvNhjLLCjSsCRu4CH5g8kj7v+tRO97wryQEBxGDn6CgHB+ZyRj4gio1RV8eJFZ5a/uyZuI5Evq0p9tnuWUudzEsT1JJJP3nmvFFeo4yxwoJJ6ADJP3CqvBDvWrzWW1tXlYJGpZj0AGSalPZ/u7mmbNwGhjwD6b2z6AZ8v3j7qYei9nIbRcRJgkAMx5ZsfE/8hgVDNm2R7W71amNwuWXe/u0+fZBtH7sJHwbhxGvPlQgv8ueVH7f+k60Xs/DZqVhXG45Yk5Jx0yflmulRWRLkyS81duj0WPhQwb2U36+Yqt3tCa342pLACcW8YBHOA8mHJAx1KmPkZ6D4VZGqZdrNZN5e3E5Yt4kjFS3XZnCDHphAox6YxU6xyaKK+qOaCzvcNpgh0hHByZ5JJD8sHw8foipi1zuzulC0tIIBz4UaJn4lVAJ6DqQT0FdGgKKKKAqofeZpC2uq3cS/R8QsvyEgEmOSc434z64zVvKrt7RmkeHfQzjGJosEZOd0TYJx0A2ug49QfvBS17ifawI6gg/orxRQXQ7M6v73Z29xx+NiRyFOQGZQWXPybI+6unSy7gNdNxppiYrm3kKKACD4bAOpPoTuZxx6AfaWbQFFFFAUt+9f62D/AEH/AOK0yKjnarseL5kYyFCgIHlznJB+I+FU4slsctLrvBFnxXywVsspvt/JPUVML3uxuUP4to5B9pU9PUNx+01q/g6vP6CfrrW7TJir6qPKVwsildOxVGaKk34Orz+gn661kg7tbtjgiNPmz8fZ5QTT6iL/AGoUw8ivor7IrRTCsO6rDAzTZX1WMYOfhub0+eP0VJ9O7GWkBysQJ+L+Yj7N3SuF+fFb4bq4uEz382xNwWryHCKzE+igk/sruaP2GubnPk8JR+VKCvPyXG4/bjHzpwpGFGAAAPQdK9VJfxG6vLTRoR8GspXW+7X4QTTO6xFwZ5S/PKoMKfkSfNzx0x/zqX6fo8NvnwY0TOM7RycdMn763KKhknkk5qtSHFhh5Lfz9xRRRXFSKKKKCM95Ov8AuOmXMwOG2bEwcHfIQikcjpu3cc4U1UM1Zrvv0G8vrWGGzhMo8UvLh1BG1SEGGIDAlievBUfGkv8Agd1b+pv+vF/HQQypP3Z6Mt3qtrE+Npk3sDyCIlaQrgg5yExj51ufgd1b+pv+vF/HTG7ku7e6sruWe8h8LbHsj3MpJZz5iNpI4VcHJH0hjPOAdVFFFAUUUUBSs9oXRhLpyTZwYJQftWTyEfbnYfsBpp1w+22hG+sLm3U4aSNgnOPOPMgJweCygH5ZoKcUVM/wO6t/U3/Xi/jo/A7q39Tf9eL+OglHs6640d7LbE+SaMuBj/ORkYOc8DazD9FWIqtfYnu51eyv7ecWrqEkXed8X1ZOJAfMeCpPp9nNWUFAUUUUBWrqeopbQvNJnZGpZtqljgfADkmtqvhoIzoHeVYX8oitZmkcgnAhmAAAJyzNGFXp6nk8DkipPSL9nSRlXUmRd7AQlVyBuI94wuTwMnjJ6Vv2Pezq1zdXMEGnRNJDwU3kiJkJD73yBIWIIABXpxnmgctFK/QO9a6urK9f3NRd2QBkjZiqEHfuOG8wK+GxKE844bJxXM7mO1109vcS3CobZZZpprhpTuQ7BI6rEAxIyd3GBy3U8EHHRSgk72tSmSS8tNPRrCJmBeRiJGRCxZx5htG0DOFcBsjJ6Dd7Yd8MsFjbXdpah4rhfrJGO2OQMQ0TKmCT5HGcgccZwRQNKik9ad8t/vmWXTQDHai5CCTawjGzdIxf8jaxIAUsCAOeSNDSe+HV7i3a4isIpYomcyyKHA2ABtoG/O5VzlvN1HHHIPCioTad5qS6O+pLCfIGzEW/LVguN2ORyDkDofjUXg73r+0ktzqllHFDdY8N0bayKTyWDs3IDKSDswP0AG9XP1LtBb2zRpPNHE0pxGrsAXOQOM/Mj9NKXtx2x1SPXLaKG3JEZcwwq5IuUYENI2CAMKDjI8hBPNZe9LW19408XmnMZMxkSGYiNXZkMsS+GPxgXIGTt5AI46g5aKgXbvvHls7iOysrb3q7lUsFydqDnBIHJ6EnlQAM55rT7Id6M8l2bHUbX3e6KlogudsmFLbfMTgkDghiDgjgjBBk0UlLfvk1S5upre206NpI8gxlmZo2Rgrl2DKrDOVwNvJHJxzMu7vvGbUVuI54RDc2xxKgPDfSBKgncMMpBHIGV5OaCc1zdX7S2tnj3meKHPQO4BP2AnJ6GlL+G7UFjF42np7izbVYM27PIwXyR1BGdgGeM/Hod/FtBPpsF2iqzmSLw5AOTFIrtjOM7TwcUDS1TU0toZJpSRHGpdyASQqjJ4HJrh9mO8ex1JzHayl5ApYqY5FIUEDOWXb6j19akmMik13d2v8AJvaK+shlYpULxrgYwGDx8kk+VJHXrz6/IJ8O87TvevdfeMT+J4Wwxyj8Znbt3FNvXjOcVm7R94djp0oiup/DdlDgeHK2VJZQcohHVTxnPFIfVdQlXVjqzN+JXUfB4wX2xbQQOAhXwvKDnPH30w+39wl7rWn23laO2U3kzDD+UebYVB9REvzIkBGfUGlZ3azRpJGco6q6nBGVYAqcHBHBHWs1Jgd9t8V97Gnf/b1bY77iZMngHdwo5ZeqEZ4zyMeu9/t5ciK0W2jIt7nwpUmDkPIchhFgY2fkknnIb7aBy0VAde7y5LCzikubXbeTttitFk3lhuXJLKnBw3QAnJA9TjR0DvQulvFtNUtBavPk27BvKTnCxtliMkgjcD1KjaM5oGZRSXve/K9jvJIP5NyY1O6IOzSrt8xctGrLtCEEgDjruxxTS7J6y15ZW9w6hWljVyq5wCRzjPOKDrUUUUBXw19rU1bTVuYZIXLhZFKsUYq2D8GHI/8AAcigTXs2ddQ+2D/+iut3VAfy1rXXPjN6cY8aX1z1+WKkHZruhttPd3gmu1LhlOJcDaysoBCqASu7Kk8g81l7Od01pYStLC9zvYOG3SnBD7hyABkjdwT689aCNdnrjbe9pHU52hTwT1WOfjKkEYIxwQRj0NR/sAsj9l9SVG5BlIwSMKIo2kGceq7uOc5xTE7Od0tpY3DXEb3Lu28OJJMq6uCGVxtG8ZO7zZ5wfSsOi9ztraT+JFNdiPdvFv4pEO4YxuAALjjoxORwciggfd/2Lk1PTF3atKkCh0a3h4WMEncsvI3AjnkYwTyayd5Wh21l2eihtJfGjN0G8QuG3uBKshBXjAK4wvTHqckyi57gbBpGZJLmJG+nEjjYy7t23zKW25A4z+SD15rqdoO6Cyu44IyZoorcBUjjfybcsTkOG8x3HL/S+dB1pokGmmQgAizILhQWCeFkjkHI9cYI+VQjuzWP/JibZt3eHd+Lg878Pjd8Ds8P7sVJptPsL63fSUu3LQKFdY5j4wC+U7yc7wC2GU5AOAQMADDpfdFa29lcWay3JjuAu8mQZG1sgqAu1c8A8eYDBoIX2G7SNp3ZeS4RFkZZmVVf6OXdFBIHUDOccZx1FQ3vHtr2Szsry+uvEa4DNFAEASONlVtwKnGSCmRjPzOKcemdzlpDay2pluZIZgu5Xk4DI5cOoVQFboD8QtcqT2fbNkCNcXjbfobnQhF6lVBTABoMXay48PtPph+MLL+v4y/861+/v6zTP7w3/GKpLrvdLb3a226e6SW2QRrMsn41lHOWJB82STkY6n5Y52o9xVtPsL3V8WQcM0oY545G9Tt5GeMUHIsX937YTeMxHjw4iLDAfMceFGBg48JlyepTHWtTvGbxu0+mxxjLxmAvjIOBM0hHJ24CAnjk5I54AnXaXustb5IFkedXt1CRzK+ZcAqcszAljlcg+hY4rS03u9stIE93LczF2jZGubiRS0asAPKSuN/AAJBPoOuCHE7pow2r62xVdwnKg4GQDNPkZ9M7FJ+JANczsvrSWWra7cSbiItzFVAOR4vTkjnOB955GOZf2K7rreynF5Bd3M3iDdzIpjl3g4ZtijxPpEjJPJzWHRe5S3tpzN7zdylgwlSR1KzK6lWWTCguDu6E0Cy7STX+qaVJqFzcpFbKwWG1iVgjNvCnIBwMHJBYt09OKkPby8MnZewZsAk24AHqER14z8gKkJ9n+y2PH7xebC29U8RdiN0yF2YJ2+XJ5xWlcd0unSvHYHUbppYlLiEzK21Tgg7CpWPgjoBkHNA2xST78mnsb+01GDIIjaHeRlVbEmBjHBKyuRz+T8qcGiaWLW3igDvIIkCBpCC5C8DJAA6cdPSud2y7GQ6rAsM5cKrq4KYDZGRgFgcZDEUC01bsgqdkkXBDoqXR3ZB3s2WyB18khUZ+APWsHdVqcjR3+sTruMNssC4PLe7xK0mRwMtsjOT6k49acs+lRvA1uVHhNGYig4HhldpUY5A2nHFcbsz2AtrCzks0DSRSlzJ4hyX8QBSDjAxtULwB0+PNAle0uoX+paS9/c3UUVvvSOK0iGFkYOFOcNkYwXAYsfKThRtJ6PeB/Negf6MX+HDUrf2fLMqU95vPDyWVN6bVY45AKYJwMZNdi77orebT47GSe5dIpN8cjFDIgwR4YOzHh4J8uPh8AAEN76t66tpjLIsJ6LM65RG8UeYgjB25Bx8/Suqe7ER3dtdanqrzSrNH4IcKgZ1IKRqGZuSy8hcZ+05rtS9zdpJam3mluZiWDLNJIGlQgEAISuFXB5AHOBnoK8aB3MWtpPHOZrmZ4hiITMpWPg4KjbxtJyPgeaDhdkUB7V6lkZ/En/jbU2LW1SJFSNVRFGFVQAqj4ADgD7Kgugdz8VneLdrd3jygktvdD4gIwVc7MsOnr6D4Cp/QFFFFAUUUUBRRRQFFFFAVz+0OsLZ2s1wwyIo2fHx2jIXocZOBnHrXQpbd999I1tb2MDYlvZljxnqgwTnAJ27mTJHp8QSKBWdiZ7jT9Qsr6byxX7up8xAKPJtYtu6KGKyDJOQo59aePeL29TSLYSlPEkdtkUeQMnGSWPUKB8AeSBxnNJ3tt2B1lLBDdSQy29mgCJHjciAKueIlLAKoySTgDPxqbX722vaNZrcTiOeVhHE/Ue9ojBlYKoADYJwQPpDHpkOt2V7x7h7n3XUrQ2krRGWIgkiQKMuPXDBcnGeNpBwcA8F+/G4kWW4ttOeSyhZVeVnw4yATkAMB1+YGRkjNYexXaK80+/8A5I1BhOhj/FSKc7IxG7dQm9gQNvmI27euOvDltpNEiGoaZOlzplxIBJDKuCRl1CHeM/EbhtOcZUgUDG7ad6As2hhtYHu7qdQ6RKGGEPILDG4EjOBj8kk4xz87Jd5rXF0bK+tms7rkojElZAM52nA9FJBGQQDg8VCOymtRXHaf3mVdnvNtG8AfPDvbwjCnGDwsq59eR1OKyd7bh9e01bYFrlfD3becDxt0YIyQMfjGOQOGBPHQJP2o72XS6az021e8uI8+KRnYm3G4eXliM4J4AOBz0qP9qO8VNQ0Gdri1mVzK0BWPlY5owro7sR5VBKggjJIIHxGfuIvkWW/imYC7acs6v9YwUsGznrh2bPwLfOpT3o2Ucej35iRF3je+wAbnLxgs2OrEAZJ+FBzJu2SaRo2ne7weJLPHCsMG7zEvGrueBubl8cD6Tjpms/YrvVe7ums7y1e0udu6NG3ecBSxB3KCpwMgngjPQjmPdo+2Bs9P0eGCGB7qa3g8KWZQfAOyFQ65U8knrnjbnB4rj6Ppd2vae2XUZknn8MvuQDaAsUpRQNigY254A65680G32R7carNq90fczJ9COWIsVFtGjkDBcgE4ZieMsckAAEV1dGuLe57UNItvcRSpBJv8fABdAkSvGozgbNwySQc8AEZPW7E/z9rP/wCv+4aj00TDtkNpYBoiW5IBHuhGACBkblXgFuRnOQQod3tB3uSreSWmnWT3jwhvGI3AKVzuAAUk4PGT1PAB4JyaZ3xpcadNcx20zzW+BLAuDtJViHyORFlTliMjB4qN+ziuz3+N+HDRZU/SG3xQ3HXg8VpaQhk1nXHhO2Nbe5ViE8pbgEcgAHern+1tPXk0G3b9/wBdyQtLHppZIvrZA7mNQcbckJ5T16n4U1OyPaePUrSO5jBUOOVPVWHDLn1wcjPrilv3T2qv2culYhA4uQz4zgGIDcRxnA+fpUh7iv5mh/05f8RqBgUUUUBRRRQFFFFAUUUUBRRRQFFFFAUUUUBS91ruma61EXrX9wpVlaNVVcxgfkox4C5yeUPU5ySSWFRQcjtXoRvrSW2ErQ+Ku0ugBO0kblwcZDDKnnoaXMPs+qITEdQudocSRqABGknRnKbjlivAIKkfPpTdooIN2U7rI7SeS5uLia8uHUoJZuqoVCkDJY7scbs9OBjnPBi7g0H4pr66a0EhcW/AXPOOcld2MAtsyeemeGvRQQntp3U22orGVJtpYVVYpIhwqKchdvAwOcYwR+yvHYvuph0+d7mWWS6uWJImlyCoIw3G45Y5OWJPpjHOZzRQLftd3I217cG5illtpmbc5TDKW/pAEgq2ecg4+Ve7vubjOnixgup4lMvizPwxnYjHnHHAwuADjjkMeaYtFAt9R7l47mxhtprmV5IDiKcqu5Y+AIdo6xgDjLZB6HHlrm2PcMYJ0uI9RnE6HPiGNWOeg+kx/J45zTaooF7rXdMZr17uC/urV5QolEXBbaAD5lZcAhRxg4OT8hgsu5wxait97/cPIrA5kRGdlCbCrP0OU8udvT580yaKBddoO5uOa7a7tLqezlk3GUxEncXOWIO4Fc+oyR04FbVl3VJbae9paXEkLzY8efAZ5BtKsuCcKpycAHI+J61O6KBc6P3SPbWNzZpfzeHOAB+LUBMkeJgbsneo2nkDBPBJrq93nYBtIV4xdvNEx3CNkVQrnGWByW5CgYyB1OM1MaKAooooCiiigKKKKAooooP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6" descr="data:image/jpeg;base64,/9j/4AAQSkZJRgABAQAAAQABAAD/2wCEAAkGBhQQERUUEhQUFRUWGBoYFhcWGRsfFxgXGBkZHBgYHB0YHSYeGhsjHRUaIC8gIycpLSwsGiIxNTAqNicrLCkBCQoKDgwOGg8PGjUkHyQuLSw0LzU1LDUyLCw1Li0sLCoqKTUsMi81LCwsLCw1LCw1KS8sLCwqLCksNSwsLCwsLP/AABEIAM4A9QMBIgACEQEDEQH/xAAcAAACAgMBAQAAAAAAAAAAAAAABwYIAwQFAgH/xABNEAACAQMDAQUEBAkHCwMFAAABAgMABBEFEiExBgcTIkEIFFFhMjNxgRcjQnORkqGy0hU1UlRidLMWQ3KCk6KxwdHT8GOU8SQlU4TE/8QAGgEBAQEBAQEBAAAAAAAAAAAAAAQFAwYBAv/EAC4RAQABAwIDBwMEAwAAAAAAAAADAQIEESEFMlESIjFBQpGhFGHwFXGxwRNSgf/aAAwDAQACEQMRAD8AeNcbXu2FpYlVup0iLglQ2eQOvQH412aQntK/X2f5uT95aBow96WluwUXsGTwMkqPvLAAfea8fhY0v+uxf738NVJooLk3XbSyit0uXuYhBIcJJuyrHngY5yMHI9MHOK0V70NMIz77Bwu76XpnHqOufyevrjFKS90zxex8EnGYJmfkno1xJGcfE/jB1+dJ+gtt+FjS/wCuxf738NSLS9WhuoxJBKkqH8pGDDPBwcdDyODyKpPT49mm9Yx3sZPkRoXUfBnEgbn5iNf0fOgddFFFBjuLhY1Z3ZURQSzMQFUDkkk8AD4muIvb7TiFPv1p5un46P4Z583H34qOd+upCHSJFyQZXjjGBnOW3kH4DbG3P2VV6guGe8HTgce/WmeP88mOSB1zj1H/AIDW7pnae0umK29zBKwySsciM2FOCcA5xn16cj41S+pX3W6ybXVbVxtw8ixNu6BZTsY59Mbs/dQW4ooFFAVyrztZZwuY5bu2jdfpI80asMjIyGYEcEGum7gAkkADkk9APU1SrWNSa5uJZm+lK7ORknBZicZPJxnFBbv/AC50/wDr1n/7iL+KvFn2/wBPmICXtsScYBlQElugAYgk/LrVO6k/dnpHvWq2kRxjxN5z6iIGQjoeojxjHrQW4nnWNWd2CqoLMzEBVUDJJJ4AAGcmuJJ2+05et9adCeJozwMZ6N156dT6Vx++TXfdNJn5w0w8Bfn4oIf0P+bDn06dc4qqmaC4f+X2nbtvv1pnGfro8Yzjruxn5ZzXv/LnT/69Z/8AuIv4qpxRQXV0zXLe63e7zwzbcbvCkR9uc4zsJxnBxn4Gt6q1ez9rPg6mYSCfeI2UEdAUBkyfuRh9/wBtWVoCiiigKKKKAooooCkH7Sv19n+bk/eWn5SD9pX6+z/NyfvLQJiiiigsb2GtBL2UdDnDQ3XTrw8p/wCVVyq0/ch/Mtv9s3+NJVae0en+73c8OCojldACckBWIAz68AUHOpqezvqax6jJExAM0LBcnqyEPgDHJ2hj/qmlXUv7pLwxaxaMMcuUOemJEZD69cNx86C2lFFFAivaS1rz2tqCeFaZh6HJ2J68kbZPTjI+JpI1OO+fWTc6vceYlYSIUBGNuwDeP9oX59ag9AVltpzG6uMZVgwz0yDkf8KxUUF1dC1H3m2hmxt8WJJNuc43oGxnAzjOOlb1LruI1o3GlIjYzA7RcHnbwyEj04fb89uaYtBFO9LWvdNKupBjcU8NckDmUhOMg5IDFsY52+nWqj1YD2j9bKW1vbLj8a7SPzziMALx8CXPP9j7ar/QFOT2bdJD3N1cHrFGiKPzpYk5z6CHGMH6XpjlN1Z7uI0YW+kpIQQ07vIcjHAOxMfEFUDZ/tUER9pLW+bW1B9Gmcc/NIz8D/nPmPvpH1Nu+LtA13qs+4YWBjAg/sxscn72LN94HpUJoCitzT9JknEpjAIhjMr5IGEVlUkZ6nLrxWnQdbsprZsryC4GfxcisQOpXOGXqOqkj76uYDVHatz3Ya977pdtKcbgnhuB03Rkp8B1Cg4HTOKCVUUUUBRRRQFFFFAUg/aV+vs/zcn7y0/KQftK/X2f5uT95aBMUUUUFp+5D+Zbf7Zv8aSkh3zaOLbV7jByJSJh8QZBlh0H5QbHyIp3dxpP8i2+QB5psc5yPFfnpxzkY56Z9cBde0fpDLd29wFGySIxkgHO+NifNxj6LjHOfKfhQJ6tnTbxoZo5EOGjdXU4BwVYEHB4PI9a1q+igu/DKHUMpBBGQR0IPIP6K8Xl2sUbyOcKilmOCcKoJJwOTwPSuT2G1QXOnWsoIO6FN23OAwUK4GeeGUj7q5He/rJtdIuWUgO4WJevPiMFbGPXYXP3fdQVX1G8M0skpABkdnIHQFiSRz9ta9FFAUUUUDn9m/XGWa4tSV2uglUflb1IVsfEFWH2bR8TT8qpfdPrbWmq2zAgLI4ifI4KSYX7c52kfMD0yKtmTQVo7/tZM2qGP8mCNEHORubzsenB84Ujn6P3UtK6/a7Vzd31zOc/jJXYA4yF3HaOODhQBn5VyKD3DEXYKoJJIAA6knoP01cW0t00zTgqhmS2gJ/tMI0JPXjJwflzVYu63Q1vNVto3BKB/EfBxxGC3PyJUA45wePjT677tZNtpEwAyZisPpwGOWOD18qkfIkH0oKv3Vy0js7nLOSzH4ljknj5msVFFA3e4rsr73FqBdQI5IfdgxUE7nBJ2kjGVwh+0rSmuISjsp6qSD9oODVnO4vRGttKRnUK07tL15KnCoT6DIXPHoR65pBd4eh+5alcwjO0SFkzn6D+devXAbGfXFBHKsB7OGuF7a4tmP1TrInXO2QEMPhjcmfj5jVf6YfcTq5g1aNN2FnR4yPicbl+w7kHPzI9aC0FFFFAUUUUBRRRQFIP2lfr7P8ANyfvLT8pB+0r9fZ/m5P3loExRRRQWV9nu5Z9KIZiQk8iqP6KlY2wP9Z2P31qe0bY7tPhkGfxc4BwOMOjck+nKgf632Vu+z5I50nDEkCeQIMg4XCEgDPl8xY4Pxz613u9jTvH0i7UDJWPxOuPqiHPX4BScetBUqiiigs73CXgk0hF3EmOWRCDny8hwoz6YcHjjn7ajvtJaxthtbYEed3lcZ5wgCpkeoJduvqlY/Zs1ZjHdW5A2qyzA+u5xsYfZiNf2/Gob37637xqroPowIsY5yN2N7nGODl9p6/RoF1RRWxp9p40scYIBd1QE9BuIGf20G/rnZ9rWO1diD7xAJhg9AXcAfqqp+0muRT57/ezEUOn2bxgL7uwgXpkoyHAJxzjws/efiaQ1BltblonV0JV0YMpHUMpyD9xFWr7T9pm/kKS7jI3PaqwIyADKqjcAeRjfkA/AVU+mZq/auR+zFtAWLH3lomPHEcK70jOefy4yMeigUC0NfKKKBzezdoqtPc3LDJjRY06cGQkscYznCAZB6Fh6169pPVCZrWAHyqjyEA9WchRkdOAhwf7TVOO4rSlh0iNwqhpmeRiOpwxRc56YCYwOPvJpG962sNdatdMzFgjmJOo2rGdu0A9OQx+ZJPrQRGvUaFiAoJJOAB1JPQCvNd/sDYGfU7SMBjmeMnaMkBWDE9OgCkk+gBoLZdmtM91tLeAjBiiRCAcjKqAcE9RnNIb2itG8O/inA4miAbr9OMkE88DyFBgfAn15sWKUHtH6Uz2lvOv0YpWVh6/jVGG+wGPH+sKCvdbWlXpgnilUkGN0cEdQUYMCM8Z4rVooLv204dFdSCrAMCCCCCMjkcHg1kqF9zuq+8aRbEkExgxHzZI8Niqg/Dy7Tj4EVNKAooooCiiigKQftK/X2f5uT95aflIP2lfr7P83J+8tAmKKKKCyvs9TFtKYYUbbiQDCgE+WNssR9I+bGTzgAdAKYmq2C3EEsLcrLG8bckcOpU8jkcGlv7Ov81v/eZP8OKmkaCkN1bmN2RuGRip69VOD156isVSfvM09oNWvFb8qd5BwR5ZWMg6/J8Z+VRigavs9a2Ib+aJsBZYScn0aI7uTnAXaXJz8BS+7Uayby8nuCMeLIzAccKT5RkAZwuBn1rW0vVJLaQSRHa4V1B+G9GQkfPDnHzrUoCpv3NaQLnV7cNgrGWlIJIyY1JXGOvn2nB4wDUIp4+zXpg/+rnIGfxcSnHmA8zNz8DhP1RQMzvJ0kXWl3cZGSImdeCTujG9cAc5yuPv9elVCq8TDIqmna7Sxa31zCAQsc0iruGDsDHYfsK4I+RoORXrxDjGTjOcemfjj48V5ooCskEJdlVRksQABySScDgcmvAGaandZ3V3pvre4uIGigibxCZcBiVGUAQnfndtOSMDB9Rgg8L2ePTNNYkrGtvBgY6Aou1QM9ctgAHkk/OqeSOWJJOSTkn4k9asl7QeriLTFiz5p5VXGcHagLscflDIQY/tCq2pGTwATnjj40Hmml7POkmXUnm25WCJjkrkBpCFUZ/JYjf9oDfOoFZdmbiU8RlR8X8oH6ef0Cmr3Z6mdGimQxpK0rAhgSuAoIAPlyRk5xn1NUWY0t/hajkzoI9rrv7/AIPmop3p6W1zpN3GgBbw94HPPhsrkDAJyQhA+ZqOfhUn/wDxRf73/Wsc/edO6svhRDcCM4JxkY6EkH7CMV2+gm6J/wBVxuvwrdRXqQYJ+3/zpXmoWoeXs26wuLq2JAYlJUHOSOVfHpx5Pn5vlTxqqnczrC22rwF2CrJuiYkf01Oz7MuEGfnVq6AooooCiiigKQftK/X2f5uT95aflIP2lfr7P83J+8tAmKKKKCyPs6/zW/8AeZP8OKmlSt9nX+a3/vMn+HFTSoK0e0Dp/h6tvyT4sMb9OAV3R4B9eIwf9alnT89pPS8wWtxx5ZGiPXcd67l+WB4TfpFIOgKKKKAq1fcxpXu+kW+V2tLulPlwTvY7Sfj5AuD6gD0xVXLCzaaVIkBLSOqKAMkliAAB6nJq6llaiKNI1AARVUADAwoAGAOAOOlBnqtPtA6R4OqCQA7Z4kfO3A3qSjDP5Rwqk/6Q+VWWqLduu7u31dYhOXQxNkMmNxUjzJyCMHAOccY+ZoKmWVhJO4SKN5HPRUUsx+wKM01eyHs+3E+Hvn93jOCEXBmOcEg58qcEjnJB6r8XLpXZ7T9JX8UkNvkYLkjewGMgs53N6HGa5Oqd6MScQRtJ18zeVfkcYLEforrHDJJy0TzZMUPPdp+dHT7Od31hpozBAgYdZX80nHP0m+iOB0wOK1NZ7yYIsiHMrZxkcJx8z1+7/wCV5qmvz3LMZJGIY52AnYPgAuccVzq1IuH203krqwsjjF120VNPu3+2Gq/yoU94RCsZYxqM+XdjOSDlj5R/0rnogUYUAD4Dgfsr7RWjZHZZy00Y8s0ktdb7q1FFfR1A9SQAPUknAA+JJOAPWuvadkLuX6MD9M+bC/vkV9uvtt5q6PzZHffy0rVx6KkkXd7escGIL82dMf7pJ/ZWyO7K7/8AS/XP8Ncq5EVPVR3phZFfRX2ITtDBsuZQBtG4kD5HkEfKudTI74Ow0ti0EzlWWQMhK7sBl5AOR6hjj/RNLevPTaduvZ8Hscftf4re3TSujLa3LROrocMjBlPwZTkHn5irqaZqC3EMc0fKSIrr06MAR0JGefQ1SarQ9xmum50mNW3FrdmhJPqB5kx8gjquP7NcncwqKKKAooooCkH7Sv19n+bk/eWn5SD9pX6+z/NyfvLQJiiiigsj7Ov81v8A3mT/AA4qaVK32df5rf8AvMn+HFTSoF936ad4ujytgZieOQcZP0ghx8OJDz8M1V2rmdsLIzWF1EMgvBKowMnJRh0HX7KpskZZgqgkk4AAyST0AHqaDxRUm0bu31C7cLHazAE4LyKURemcs+BwDn4/DNMbsx7OTlt1/MFXHCQHLZOeruuBjjoDn5eoQ3uV0zx9YgyrFY98hIGQNqHaW4IA3FRn4kY5q1NRzSNFsNGiZYVjgB875bMjYzjJYl2xyAP0VEO0XeNLKxW2Jij5G7je3z/sfdzz1+FEOPfLXu+6PJzIsenerv08zD1HXoLcHxZUUgZ25G4/Yo8x/RUJ1zvPLAraoV/9R8ZH+ivI+85+yoCTXytaLAjs3u3efn4tNJtZ3afPu2dQ1GS4ffK5dumT8PgMcAcngfGtais9nYyTNtiRnPwUE/px0++rtradKMvvX161qwUH4+g6/KpvpXdfK+DO6xjI8q+ZiPUZztU+n5X/AF53ftcRWWlx2sKhPGkHA6lIvMxPOWO7w+Tn9ODUM2dZZtbu1MfhUsm9/dp8+xd6n2xihJVQZGH9EjZ+tk/sFRi97XXEnR9gznycft6/tri0VmS5csnnpT7NyDh0EXlrXrVLu7Cwa71e0BY5WVZSTycQ/jMcn12Y++ra0gfZt0jdcXNxn6uNYgvzkbdn7vBx99P6pGhSmgooooF1386WJtId/wAqGSNxxk8sIyM+gxJnP9mqw1dTXtKW6tpoHztljZCR1G4EZHzHX7qpa6EEgggjqD1B9RQeac/s26vtnubYhjvRZQc+UeGdrcfE+KvP9n7KTFSzur1oWmq2sjfRZ/CbnAAlBj3Ek4wCwPPwoLb0UUUBRRRQFKTvu7BXmpS2zWkQkEaOGy6LgllI+mwz0pt1Ee2/a2WyeNYljIdWJ3hj0IHGGHxrpHHdJd2bfFxmmthsrff4EN+A/Vv6sv8Atof46z2fcPqrsFaKKMf0nlQqP9mWb9lM38KV1/Qg/Vf/ALlH4Urr+hB+q/8A3Kq+gmQfq2P1r7JB3U9jJdKsjBO0bO0ryfiySoDKigZYAk+TPT1qZ0rPwo3X9CD9V/8AuVqyd414SSHQZ9AgwPlzk/pNfacPlr0fK8Xx6dfY3a49vpNlYkukdtblicsFRCS3UZ4646fKlee217/WG/Qn8NceedpGLOxZj1ZiST955rrZw27XvXJ5ONWady2v/TN1XvNhjLLCjSsCRu4CH5g8kj7v+tRO97wryQEBxGDn6CgHB+ZyRj4gio1RV8eJFZ5a/uyZuI5Evq0p9tnuWUudzEsT1JJJP3nmvFFeo4yxwoJJ6ADJP3CqvBDvWrzWW1tXlYJGpZj0AGSalPZ/u7mmbNwGhjwD6b2z6AZ8v3j7qYei9nIbRcRJgkAMx5ZsfE/8hgVDNm2R7W71amNwuWXe/u0+fZBtH7sJHwbhxGvPlQgv8ueVH7f+k60Xs/DZqVhXG45Yk5Jx0yflmulRWRLkyS81duj0WPhQwb2U36+Yqt3tCa342pLACcW8YBHOA8mHJAx1KmPkZ6D4VZGqZdrNZN5e3E5Yt4kjFS3XZnCDHphAox6YxU6xyaKK+qOaCzvcNpgh0hHByZ5JJD8sHw8foipi1zuzulC0tIIBz4UaJn4lVAJ6DqQT0FdGgKKKKAqofeZpC2uq3cS/R8QsvyEgEmOSc434z64zVvKrt7RmkeHfQzjGJosEZOd0TYJx0A2ug49QfvBS17ifawI6gg/orxRQXQ7M6v73Z29xx+NiRyFOQGZQWXPybI+6unSy7gNdNxppiYrm3kKKACD4bAOpPoTuZxx6AfaWbQFFFFAUt+9f62D/AEH/AOK0yKjnarseL5kYyFCgIHlznJB+I+FU4slsctLrvBFnxXywVsspvt/JPUVML3uxuUP4to5B9pU9PUNx+01q/g6vP6CfrrW7TJir6qPKVwsildOxVGaKk34Orz+gn661kg7tbtjgiNPmz8fZ5QTT6iL/AGoUw8ivor7IrRTCsO6rDAzTZX1WMYOfhub0+eP0VJ9O7GWkBysQJ+L+Yj7N3SuF+fFb4bq4uEz382xNwWryHCKzE+igk/sruaP2GubnPk8JR+VKCvPyXG4/bjHzpwpGFGAAAPQdK9VJfxG6vLTRoR8GspXW+7X4QTTO6xFwZ5S/PKoMKfkSfNzx0x/zqX6fo8NvnwY0TOM7RycdMn763KKhknkk5qtSHFhh5Lfz9xRRRXFSKKKKCM95Ov8AuOmXMwOG2bEwcHfIQikcjpu3cc4U1UM1Zrvv0G8vrWGGzhMo8UvLh1BG1SEGGIDAlievBUfGkv8Agd1b+pv+vF/HQQypP3Z6Mt3qtrE+Npk3sDyCIlaQrgg5yExj51ufgd1b+pv+vF/HTG7ku7e6sruWe8h8LbHsj3MpJZz5iNpI4VcHJH0hjPOAdVFFFAUUUUBSs9oXRhLpyTZwYJQftWTyEfbnYfsBpp1w+22hG+sLm3U4aSNgnOPOPMgJweCygH5ZoKcUVM/wO6t/U3/Xi/jo/A7q39Tf9eL+OglHs6640d7LbE+SaMuBj/ORkYOc8DazD9FWIqtfYnu51eyv7ecWrqEkXed8X1ZOJAfMeCpPp9nNWUFAUUUUBWrqeopbQvNJnZGpZtqljgfADkmtqvhoIzoHeVYX8oitZmkcgnAhmAAAJyzNGFXp6nk8DkipPSL9nSRlXUmRd7AQlVyBuI94wuTwMnjJ6Vv2Pezq1zdXMEGnRNJDwU3kiJkJD73yBIWIIABXpxnmgctFK/QO9a6urK9f3NRd2QBkjZiqEHfuOG8wK+GxKE844bJxXM7mO1109vcS3CobZZZpprhpTuQ7BI6rEAxIyd3GBy3U8EHHRSgk72tSmSS8tNPRrCJmBeRiJGRCxZx5htG0DOFcBsjJ6Dd7Yd8MsFjbXdpah4rhfrJGO2OQMQ0TKmCT5HGcgccZwRQNKik9ad8t/vmWXTQDHai5CCTawjGzdIxf8jaxIAUsCAOeSNDSe+HV7i3a4isIpYomcyyKHA2ABtoG/O5VzlvN1HHHIPCioTad5qS6O+pLCfIGzEW/LVguN2ORyDkDofjUXg73r+0ktzqllHFDdY8N0bayKTyWDs3IDKSDswP0AG9XP1LtBb2zRpPNHE0pxGrsAXOQOM/Mj9NKXtx2x1SPXLaKG3JEZcwwq5IuUYENI2CAMKDjI8hBPNZe9LW19408XmnMZMxkSGYiNXZkMsS+GPxgXIGTt5AI46g5aKgXbvvHls7iOysrb3q7lUsFydqDnBIHJ6EnlQAM55rT7Id6M8l2bHUbX3e6KlogudsmFLbfMTgkDghiDgjgjBBk0UlLfvk1S5upre206NpI8gxlmZo2Rgrl2DKrDOVwNvJHJxzMu7vvGbUVuI54RDc2xxKgPDfSBKgncMMpBHIGV5OaCc1zdX7S2tnj3meKHPQO4BP2AnJ6GlL+G7UFjF42np7izbVYM27PIwXyR1BGdgGeM/Hod/FtBPpsF2iqzmSLw5AOTFIrtjOM7TwcUDS1TU0toZJpSRHGpdyASQqjJ4HJrh9mO8ex1JzHayl5ApYqY5FIUEDOWXb6j19akmMik13d2v8AJvaK+shlYpULxrgYwGDx8kk+VJHXrz6/IJ8O87TvevdfeMT+J4Wwxyj8Znbt3FNvXjOcVm7R94djp0oiup/DdlDgeHK2VJZQcohHVTxnPFIfVdQlXVjqzN+JXUfB4wX2xbQQOAhXwvKDnPH30w+39wl7rWn23laO2U3kzDD+UebYVB9REvzIkBGfUGlZ3azRpJGco6q6nBGVYAqcHBHBHWs1Jgd9t8V97Gnf/b1bY77iZMngHdwo5ZeqEZ4zyMeu9/t5ciK0W2jIt7nwpUmDkPIchhFgY2fkknnIb7aBy0VAde7y5LCzikubXbeTttitFk3lhuXJLKnBw3QAnJA9TjR0DvQulvFtNUtBavPk27BvKTnCxtliMkgjcD1KjaM5oGZRSXve/K9jvJIP5NyY1O6IOzSrt8xctGrLtCEEgDjruxxTS7J6y15ZW9w6hWljVyq5wCRzjPOKDrUUUUBXw19rU1bTVuYZIXLhZFKsUYq2D8GHI/8AAcigTXs2ddQ+2D/+iut3VAfy1rXXPjN6cY8aX1z1+WKkHZruhttPd3gmu1LhlOJcDaysoBCqASu7Kk8g81l7Od01pYStLC9zvYOG3SnBD7hyABkjdwT689aCNdnrjbe9pHU52hTwT1WOfjKkEYIxwQRj0NR/sAsj9l9SVG5BlIwSMKIo2kGceq7uOc5xTE7Od0tpY3DXEb3Lu28OJJMq6uCGVxtG8ZO7zZ5wfSsOi9ztraT+JFNdiPdvFv4pEO4YxuAALjjoxORwciggfd/2Lk1PTF3atKkCh0a3h4WMEncsvI3AjnkYwTyayd5Wh21l2eihtJfGjN0G8QuG3uBKshBXjAK4wvTHqckyi57gbBpGZJLmJG+nEjjYy7t23zKW25A4z+SD15rqdoO6Cyu44IyZoorcBUjjfybcsTkOG8x3HL/S+dB1pokGmmQgAizILhQWCeFkjkHI9cYI+VQjuzWP/JibZt3eHd+Lg878Pjd8Ds8P7sVJptPsL63fSUu3LQKFdY5j4wC+U7yc7wC2GU5AOAQMADDpfdFa29lcWay3JjuAu8mQZG1sgqAu1c8A8eYDBoIX2G7SNp3ZeS4RFkZZmVVf6OXdFBIHUDOccZx1FQ3vHtr2Szsry+uvEa4DNFAEASONlVtwKnGSCmRjPzOKcemdzlpDay2pluZIZgu5Xk4DI5cOoVQFboD8QtcqT2fbNkCNcXjbfobnQhF6lVBTABoMXay48PtPph+MLL+v4y/861+/v6zTP7w3/GKpLrvdLb3a226e6SW2QRrMsn41lHOWJB82STkY6n5Y52o9xVtPsL3V8WQcM0oY545G9Tt5GeMUHIsX937YTeMxHjw4iLDAfMceFGBg48JlyepTHWtTvGbxu0+mxxjLxmAvjIOBM0hHJ24CAnjk5I54AnXaXustb5IFkedXt1CRzK+ZcAqcszAljlcg+hY4rS03u9stIE93LczF2jZGubiRS0asAPKSuN/AAJBPoOuCHE7pow2r62xVdwnKg4GQDNPkZ9M7FJ+JANczsvrSWWra7cSbiItzFVAOR4vTkjnOB955GOZf2K7rreynF5Bd3M3iDdzIpjl3g4ZtijxPpEjJPJzWHRe5S3tpzN7zdylgwlSR1KzK6lWWTCguDu6E0Cy7STX+qaVJqFzcpFbKwWG1iVgjNvCnIBwMHJBYt09OKkPby8MnZewZsAk24AHqER14z8gKkJ9n+y2PH7xebC29U8RdiN0yF2YJ2+XJ5xWlcd0unSvHYHUbppYlLiEzK21Tgg7CpWPgjoBkHNA2xST78mnsb+01GDIIjaHeRlVbEmBjHBKyuRz+T8qcGiaWLW3igDvIIkCBpCC5C8DJAA6cdPSud2y7GQ6rAsM5cKrq4KYDZGRgFgcZDEUC01bsgqdkkXBDoqXR3ZB3s2WyB18khUZ+APWsHdVqcjR3+sTruMNssC4PLe7xK0mRwMtsjOT6k49acs+lRvA1uVHhNGYig4HhldpUY5A2nHFcbsz2AtrCzks0DSRSlzJ4hyX8QBSDjAxtULwB0+PNAle0uoX+paS9/c3UUVvvSOK0iGFkYOFOcNkYwXAYsfKThRtJ6PeB/Negf6MX+HDUrf2fLMqU95vPDyWVN6bVY45AKYJwMZNdi77orebT47GSe5dIpN8cjFDIgwR4YOzHh4J8uPh8AAEN76t66tpjLIsJ6LM65RG8UeYgjB25Bx8/Suqe7ER3dtdanqrzSrNH4IcKgZ1IKRqGZuSy8hcZ+05rtS9zdpJam3mluZiWDLNJIGlQgEAISuFXB5AHOBnoK8aB3MWtpPHOZrmZ4hiITMpWPg4KjbxtJyPgeaDhdkUB7V6lkZ/En/jbU2LW1SJFSNVRFGFVQAqj4ADgD7Kgugdz8VneLdrd3jygktvdD4gIwVc7MsOnr6D4Cp/QFFFFAUUUUBRRRQFFFFAVz+0OsLZ2s1wwyIo2fHx2jIXocZOBnHrXQpbd999I1tb2MDYlvZljxnqgwTnAJ27mTJHp8QSKBWdiZ7jT9Qsr6byxX7up8xAKPJtYtu6KGKyDJOQo59aePeL29TSLYSlPEkdtkUeQMnGSWPUKB8AeSBxnNJ3tt2B1lLBDdSQy29mgCJHjciAKueIlLAKoySTgDPxqbX722vaNZrcTiOeVhHE/Ue9ojBlYKoADYJwQPpDHpkOt2V7x7h7n3XUrQ2krRGWIgkiQKMuPXDBcnGeNpBwcA8F+/G4kWW4ttOeSyhZVeVnw4yATkAMB1+YGRkjNYexXaK80+/8A5I1BhOhj/FSKc7IxG7dQm9gQNvmI27euOvDltpNEiGoaZOlzplxIBJDKuCRl1CHeM/EbhtOcZUgUDG7ad6As2hhtYHu7qdQ6RKGGEPILDG4EjOBj8kk4xz87Jd5rXF0bK+tms7rkojElZAM52nA9FJBGQQDg8VCOymtRXHaf3mVdnvNtG8AfPDvbwjCnGDwsq59eR1OKyd7bh9e01bYFrlfD3becDxt0YIyQMfjGOQOGBPHQJP2o72XS6az021e8uI8+KRnYm3G4eXliM4J4AOBz0qP9qO8VNQ0Gdri1mVzK0BWPlY5owro7sR5VBKggjJIIHxGfuIvkWW/imYC7acs6v9YwUsGznrh2bPwLfOpT3o2Ucej35iRF3je+wAbnLxgs2OrEAZJ+FBzJu2SaRo2ne7weJLPHCsMG7zEvGrueBubl8cD6Tjpms/YrvVe7ums7y1e0udu6NG3ecBSxB3KCpwMgngjPQjmPdo+2Bs9P0eGCGB7qa3g8KWZQfAOyFQ65U8knrnjbnB4rj6Ppd2vae2XUZknn8MvuQDaAsUpRQNigY254A65680G32R7carNq90fczJ9COWIsVFtGjkDBcgE4ZieMsckAAEV1dGuLe57UNItvcRSpBJv8fABdAkSvGozgbNwySQc8AEZPW7E/z9rP/wCv+4aj00TDtkNpYBoiW5IBHuhGACBkblXgFuRnOQQod3tB3uSreSWmnWT3jwhvGI3AKVzuAAUk4PGT1PAB4JyaZ3xpcadNcx20zzW+BLAuDtJViHyORFlTliMjB4qN+ziuz3+N+HDRZU/SG3xQ3HXg8VpaQhk1nXHhO2Nbe5ViE8pbgEcgAHern+1tPXk0G3b9/wBdyQtLHppZIvrZA7mNQcbckJ5T16n4U1OyPaePUrSO5jBUOOVPVWHDLn1wcjPrilv3T2qv2culYhA4uQz4zgGIDcRxnA+fpUh7iv5mh/05f8RqBgUUUUBRRRQFFFFAUUUUBRRRQFFFFAUUUUBS91ruma61EXrX9wpVlaNVVcxgfkox4C5yeUPU5ySSWFRQcjtXoRvrSW2ErQ+Ku0ugBO0kblwcZDDKnnoaXMPs+qITEdQudocSRqABGknRnKbjlivAIKkfPpTdooIN2U7rI7SeS5uLia8uHUoJZuqoVCkDJY7scbs9OBjnPBi7g0H4pr66a0EhcW/AXPOOcld2MAtsyeemeGvRQQntp3U22orGVJtpYVVYpIhwqKchdvAwOcYwR+yvHYvuph0+d7mWWS6uWJImlyCoIw3G45Y5OWJPpjHOZzRQLftd3I217cG5illtpmbc5TDKW/pAEgq2ecg4+Ve7vubjOnixgup4lMvizPwxnYjHnHHAwuADjjkMeaYtFAt9R7l47mxhtprmV5IDiKcqu5Y+AIdo6xgDjLZB6HHlrm2PcMYJ0uI9RnE6HPiGNWOeg+kx/J45zTaooF7rXdMZr17uC/urV5QolEXBbaAD5lZcAhRxg4OT8hgsu5wxait97/cPIrA5kRGdlCbCrP0OU8udvT580yaKBddoO5uOa7a7tLqezlk3GUxEncXOWIO4Fc+oyR04FbVl3VJbae9paXEkLzY8efAZ5BtKsuCcKpycAHI+J61O6KBc6P3SPbWNzZpfzeHOAB+LUBMkeJgbsneo2nkDBPBJrq93nYBtIV4xdvNEx3CNkVQrnGWByW5CgYyB1OM1MaKAooooCiiigKKKKAooooP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7" name="Picture 9" descr="C:\Users\Nicole\AppData\Local\Microsoft\Windows\Temporary Internet Files\Content.Outlook\D9QZKKRN\steering gro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00" y="2391055"/>
            <a:ext cx="2889164" cy="213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467544" y="5241394"/>
            <a:ext cx="1718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+mj-lt"/>
                <a:ea typeface="+mn-ea"/>
              </a:rPr>
              <a:t>Task Force</a:t>
            </a:r>
            <a:endParaRPr lang="en-US" sz="2800" b="1" dirty="0">
              <a:solidFill>
                <a:srgbClr val="0070C0"/>
              </a:solidFill>
              <a:latin typeface="+mj-lt"/>
              <a:ea typeface="+mn-ea"/>
            </a:endParaRPr>
          </a:p>
        </p:txBody>
      </p:sp>
      <p:sp>
        <p:nvSpPr>
          <p:cNvPr id="16" name="Rechthoek 15"/>
          <p:cNvSpPr/>
          <p:nvPr/>
        </p:nvSpPr>
        <p:spPr>
          <a:xfrm>
            <a:off x="539553" y="5837202"/>
            <a:ext cx="80648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14 representatives from WssTP members out of 45 Task Force members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310" y="2391055"/>
            <a:ext cx="5191162" cy="21766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9896" y="4653136"/>
            <a:ext cx="2324392" cy="71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635080" cy="77809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Century Gothic" pitchFamily="34" charset="0"/>
              </a:rPr>
              <a:t>European Innovation Partnership on Water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484784"/>
            <a:ext cx="6480720" cy="492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6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encrypted-tbn1.gstatic.com/images?q=tbn:ANd9GcRTN8XWgshX8B_lx08l0merm51DBtCt6WkeYnXuVELCXM5odWlyO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404" y="4653136"/>
            <a:ext cx="26289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https://encrypted-tbn1.gstatic.com/images?q=tbn:ANd9GcQes2g31ukzwTvudyGWknK2f4XS9GBrt5nx0PCrJK8n07R1Uk2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799" y="4452417"/>
            <a:ext cx="1885977" cy="95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8" name="Picture 6" descr="https://encrypted-tbn2.gstatic.com/images?q=tbn:ANd9GcRXjZgIRTqIP6hqlvhnS_XRTdWFDevgwIgmkU-jm0tg35pP2w8z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1999" y="3624099"/>
            <a:ext cx="1788297" cy="178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0" name="Picture 8" descr="ESTEP - European Steel Technology Platfor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4801" y="5700429"/>
            <a:ext cx="156210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https://encrypted-tbn0.gstatic.com/images?q=tbn:ANd9GcQGSDRfj-cYhhKQ9spmbJJrxf5TNu1HSvhqY36cBpW2IEYNT1_BGQ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1280" y="1187438"/>
            <a:ext cx="204216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56989" y="1827518"/>
            <a:ext cx="2506663" cy="579438"/>
            <a:chOff x="5995936" y="3840088"/>
            <a:chExt cx="2506663" cy="579438"/>
          </a:xfrm>
        </p:grpSpPr>
        <p:pic>
          <p:nvPicPr>
            <p:cNvPr id="59404" name="Picture 1" descr="cid:F437DD78-F107-4D92-9276-0022F97E16CC"/>
            <p:cNvPicPr>
              <a:picLocks noChangeAspect="1" noChangeArrowheads="1"/>
            </p:cNvPicPr>
            <p:nvPr/>
          </p:nvPicPr>
          <p:blipFill>
            <a:blip r:embed="rId7" r:link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3137" y="3840088"/>
              <a:ext cx="1592263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03" name="Picture 2" descr="cid:5D70E0B7-40A2-4C01-A18F-14F8308D2325"/>
            <p:cNvPicPr>
              <a:picLocks noChangeAspect="1" noChangeArrowheads="1"/>
            </p:cNvPicPr>
            <p:nvPr/>
          </p:nvPicPr>
          <p:blipFill>
            <a:blip r:embed="rId9" r:link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5936" y="4221088"/>
              <a:ext cx="2506663" cy="198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9408" name="Picture 16" descr="logo summary blu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4401" y="3352636"/>
            <a:ext cx="190500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10" name="Picture 18" descr="http://upload.wikimedia.org/wikipedia/commons/thumb/e/ea/Flag_of_Lombardy.svg/100px-Flag_of_Lombardy.sv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0504" y="1589982"/>
            <a:ext cx="1277720" cy="85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12" name="Picture 20" descr="https://encrypted-tbn0.gstatic.com/images?q=tbn:ANd9GcTfouRGQyeQhstRWKYdIu5G60kd-VmbF_QEpOyQDuhrEr8fZ7b88w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591" y="1440422"/>
            <a:ext cx="1543050" cy="153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16" name="Picture 24" descr="https://encrypted-tbn2.gstatic.com/images?q=tbn:ANd9GcQ07TFMwdLKCHJ8Ub53xKJoIeVIFytMjuNGjlwrAJOB_ii1DzBdyA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1735" y="5755493"/>
            <a:ext cx="1602937" cy="90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7" descr="images2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1374" y="2519149"/>
            <a:ext cx="8810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Afbeelding 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076" y="5733256"/>
            <a:ext cx="2552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ewp.eu/wp-content/themes/ewp-new/images/backgrounds/ewp-logo.pn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2144" y="5135294"/>
            <a:ext cx="1131296" cy="107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70" y="2964508"/>
            <a:ext cx="2400300" cy="101917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976612" y="404664"/>
            <a:ext cx="3815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0070C0"/>
                </a:solidFill>
                <a:latin typeface="Century Gothic" pitchFamily="34" charset="0"/>
              </a:rPr>
              <a:t>Some key Partners</a:t>
            </a:r>
            <a:endParaRPr lang="en-GB" sz="3200" dirty="0"/>
          </a:p>
        </p:txBody>
      </p:sp>
      <p:pic>
        <p:nvPicPr>
          <p:cNvPr id="1026" name="Picture 1" descr="cid:image005.jpg@01CEC04A.17E1F400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5525" y="3293849"/>
            <a:ext cx="2654878" cy="101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ome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5525" y="2484608"/>
            <a:ext cx="2693670" cy="83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21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8229600" cy="1143000"/>
          </a:xfrm>
        </p:spPr>
        <p:txBody>
          <a:bodyPr>
            <a:normAutofit/>
          </a:bodyPr>
          <a:lstStyle/>
          <a:p>
            <a:r>
              <a:rPr lang="fr-BE" sz="3200" dirty="0" smtClean="0">
                <a:solidFill>
                  <a:srgbClr val="0070C0"/>
                </a:solidFill>
                <a:latin typeface="Century Gothic" pitchFamily="34" charset="0"/>
              </a:rPr>
              <a:t>Key </a:t>
            </a:r>
            <a:r>
              <a:rPr lang="fr-BE" sz="3200" dirty="0" err="1" smtClean="0">
                <a:solidFill>
                  <a:srgbClr val="0070C0"/>
                </a:solidFill>
                <a:latin typeface="Century Gothic" pitchFamily="34" charset="0"/>
              </a:rPr>
              <a:t>facts</a:t>
            </a:r>
            <a:r>
              <a:rPr lang="fr-BE" sz="3200" dirty="0" smtClean="0">
                <a:solidFill>
                  <a:srgbClr val="0070C0"/>
                </a:solidFill>
                <a:latin typeface="Century Gothic" pitchFamily="34" charset="0"/>
              </a:rPr>
              <a:t> on WssTP</a:t>
            </a: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511256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European Technology  (</a:t>
            </a:r>
            <a:r>
              <a:rPr lang="en-GB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Innovation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 Platform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Strives to:  </a:t>
            </a:r>
          </a:p>
          <a:p>
            <a:pPr marL="547688" lvl="1" eaLnBrk="1" hangingPunct="1">
              <a:lnSpc>
                <a:spcPct val="100000"/>
              </a:lnSpc>
              <a:spcBef>
                <a:spcPct val="0"/>
              </a:spcBef>
              <a:buClr>
                <a:srgbClr val="FFC000"/>
              </a:buClr>
              <a:buFont typeface="Wingdings" pitchFamily="2" charset="2"/>
              <a:buChar char="ü"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 </a:t>
            </a:r>
            <a:r>
              <a:rPr lang="en-GB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coordination and collaboration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 RTD &amp; Innovation </a:t>
            </a:r>
          </a:p>
          <a:p>
            <a:pPr marL="547688" lvl="1" eaLnBrk="1" hangingPunct="1">
              <a:lnSpc>
                <a:spcPct val="100000"/>
              </a:lnSpc>
              <a:spcBef>
                <a:spcPct val="0"/>
              </a:spcBef>
              <a:buClr>
                <a:srgbClr val="FFC000"/>
              </a:buClr>
              <a:buFont typeface="Wingdings" pitchFamily="2" charset="2"/>
              <a:buChar char="ü"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Enhance </a:t>
            </a:r>
            <a:r>
              <a:rPr lang="en-GB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competitiveness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European Water Sector</a:t>
            </a:r>
          </a:p>
          <a:p>
            <a:pPr marL="547688" lvl="1" eaLnBrk="1" hangingPunct="1">
              <a:lnSpc>
                <a:spcPct val="100000"/>
              </a:lnSpc>
              <a:spcBef>
                <a:spcPct val="0"/>
              </a:spcBef>
              <a:buClr>
                <a:srgbClr val="FFC000"/>
              </a:buClr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Contribute to solving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societal challenges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through 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RTD &amp; Innovation </a:t>
            </a:r>
          </a:p>
          <a:p>
            <a:pPr algn="just">
              <a:lnSpc>
                <a:spcPct val="100000"/>
              </a:lnSpc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Membership-funded ETP </a:t>
            </a:r>
          </a:p>
          <a:p>
            <a:pPr marL="547687" lvl="1" algn="just">
              <a:lnSpc>
                <a:spcPct val="10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n-GB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Legal entity</a:t>
            </a:r>
          </a:p>
          <a:p>
            <a:pPr marL="547687" lvl="1" algn="just">
              <a:lnSpc>
                <a:spcPct val="10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n-GB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Growing organization: 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 11 to 100 members from 2008 to 2013</a:t>
            </a:r>
          </a:p>
          <a:p>
            <a:pPr marL="547687" lvl="1" algn="just">
              <a:lnSpc>
                <a:spcPct val="100000"/>
              </a:lnSpc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n-GB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Openness and transparency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315 contributing organization, a network of more than 750 persons</a:t>
            </a:r>
          </a:p>
          <a:p>
            <a:pPr algn="just">
              <a:lnSpc>
                <a:spcPct val="100000"/>
              </a:lnSpc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Strategic recommendations and working groups: 3 key documents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(SRA, Vision document, Implementation document), 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many scientific reports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sent to DG Research</a:t>
            </a:r>
          </a:p>
          <a:p>
            <a:pPr algn="just">
              <a:lnSpc>
                <a:spcPct val="100000"/>
              </a:lnSpc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Yearly stakeholders’ event:  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www.waterintheurbanenvironment.eu </a:t>
            </a:r>
          </a:p>
          <a:p>
            <a:pPr algn="just">
              <a:lnSpc>
                <a:spcPct val="100000"/>
              </a:lnSpc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Originated ACQUEAU, the EUREKA Cluster for water</a:t>
            </a:r>
          </a:p>
          <a:p>
            <a:pPr>
              <a:defRPr/>
            </a:pPr>
            <a:endParaRPr lang="en-GB" sz="1800" dirty="0" smtClean="0"/>
          </a:p>
          <a:p>
            <a:pPr>
              <a:defRPr/>
            </a:pPr>
            <a:endParaRPr lang="en-GB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850106"/>
          </a:xfrm>
        </p:spPr>
        <p:txBody>
          <a:bodyPr/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Water sector coordination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http://staticapp.icpsc.com/icp/loadimage.php/mogile/1016782/6be3de11deb0b7d4a61c4c9f1cbafb69/image/jpeg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68" y="1556790"/>
            <a:ext cx="8382000" cy="484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63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1"/>
          <p:cNvSpPr txBox="1">
            <a:spLocks noChangeArrowheads="1"/>
          </p:cNvSpPr>
          <p:nvPr/>
        </p:nvSpPr>
        <p:spPr bwMode="auto">
          <a:xfrm>
            <a:off x="3491880" y="5919986"/>
            <a:ext cx="255230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B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13th </a:t>
            </a:r>
            <a:r>
              <a:rPr lang="fr-BE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European</a:t>
            </a:r>
            <a:r>
              <a:rPr lang="fr-B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 Forum on Eco-innovation</a:t>
            </a:r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1773163" y="629444"/>
            <a:ext cx="7911405" cy="495300"/>
          </a:xfrm>
        </p:spPr>
        <p:txBody>
          <a:bodyPr>
            <a:noAutofit/>
          </a:bodyPr>
          <a:lstStyle/>
          <a:p>
            <a:r>
              <a:rPr lang="fr-BE" sz="3200" dirty="0" smtClean="0">
                <a:solidFill>
                  <a:srgbClr val="0070C0"/>
                </a:solidFill>
                <a:latin typeface="Century Gothic" pitchFamily="34" charset="0"/>
              </a:rPr>
              <a:t>WATER </a:t>
            </a:r>
            <a:r>
              <a:rPr lang="fr-BE" sz="3200" dirty="0" err="1" smtClean="0">
                <a:solidFill>
                  <a:srgbClr val="0070C0"/>
                </a:solidFill>
                <a:latin typeface="Century Gothic" pitchFamily="34" charset="0"/>
              </a:rPr>
              <a:t>from</a:t>
            </a:r>
            <a:r>
              <a:rPr lang="fr-BE" sz="3200" dirty="0" smtClean="0">
                <a:solidFill>
                  <a:srgbClr val="0070C0"/>
                </a:solidFill>
                <a:latin typeface="Century Gothic" pitchFamily="34" charset="0"/>
              </a:rPr>
              <a:t> FP7 to HORIZON</a:t>
            </a:r>
            <a:br>
              <a:rPr lang="fr-BE" sz="3200" dirty="0" smtClean="0">
                <a:solidFill>
                  <a:srgbClr val="0070C0"/>
                </a:solidFill>
                <a:latin typeface="Century Gothic" pitchFamily="34" charset="0"/>
              </a:rPr>
            </a:br>
            <a:endParaRPr lang="en-GB" sz="3200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  <p:pic>
        <p:nvPicPr>
          <p:cNvPr id="9220" name="Picture 4" descr="slide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2003729"/>
            <a:ext cx="5256584" cy="423358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5724128" y="2364793"/>
            <a:ext cx="2952328" cy="3080431"/>
          </a:xfrm>
          <a:prstGeom prst="rect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lIns="180000" tIns="108000" rIns="104287" bIns="108000">
            <a:spAutoFit/>
          </a:bodyPr>
          <a:lstStyle>
            <a:lvl1pPr defTabSz="10429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10429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10429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10429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104298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1800" dirty="0" smtClean="0">
                <a:solidFill>
                  <a:schemeClr val="bg1"/>
                </a:solidFill>
                <a:latin typeface="+mj-lt"/>
                <a:cs typeface="Arial" charset="0"/>
              </a:rPr>
              <a:t>€130million per year in FP7</a:t>
            </a:r>
          </a:p>
          <a:p>
            <a:pPr eaLnBrk="1" hangingPunct="1"/>
            <a:r>
              <a:rPr lang="en-GB" sz="1800" dirty="0" smtClean="0">
                <a:solidFill>
                  <a:schemeClr val="bg1"/>
                </a:solidFill>
                <a:latin typeface="+mj-lt"/>
                <a:cs typeface="Arial" charset="0"/>
              </a:rPr>
              <a:t>900 projects on Water from a multidisciplinary  sectorial  approach in FP7</a:t>
            </a:r>
          </a:p>
          <a:p>
            <a:pPr eaLnBrk="1" hangingPunct="1"/>
            <a:endParaRPr lang="en-GB" sz="18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eaLnBrk="1" hangingPunct="1"/>
            <a:endParaRPr lang="en-GB" sz="24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eaLnBrk="1" hangingPunct="1"/>
            <a:endParaRPr lang="en-GB" sz="1800" dirty="0" smtClean="0">
              <a:solidFill>
                <a:schemeClr val="bg1"/>
              </a:solidFill>
              <a:latin typeface="+mj-lt"/>
              <a:cs typeface="Arial" charset="0"/>
            </a:endParaRPr>
          </a:p>
          <a:p>
            <a:pPr eaLnBrk="1" hangingPunct="1"/>
            <a:r>
              <a:rPr lang="en-GB" sz="1800" dirty="0" smtClean="0">
                <a:solidFill>
                  <a:schemeClr val="bg1"/>
                </a:solidFill>
                <a:latin typeface="+mj-lt"/>
                <a:cs typeface="Arial" charset="0"/>
              </a:rPr>
              <a:t>A </a:t>
            </a:r>
            <a:r>
              <a:rPr lang="en-GB" sz="1800" dirty="0" err="1" smtClean="0">
                <a:solidFill>
                  <a:schemeClr val="bg1"/>
                </a:solidFill>
                <a:latin typeface="+mj-lt"/>
                <a:cs typeface="Arial" charset="0"/>
              </a:rPr>
              <a:t>transdiciplinary</a:t>
            </a:r>
            <a:r>
              <a:rPr lang="en-GB" sz="1800" dirty="0" smtClean="0">
                <a:solidFill>
                  <a:schemeClr val="bg1"/>
                </a:solidFill>
                <a:latin typeface="+mj-lt"/>
                <a:cs typeface="Arial" charset="0"/>
              </a:rPr>
              <a:t> and</a:t>
            </a:r>
          </a:p>
          <a:p>
            <a:pPr eaLnBrk="1" hangingPunct="1"/>
            <a:r>
              <a:rPr lang="en-GB" sz="1800" dirty="0" smtClean="0">
                <a:solidFill>
                  <a:schemeClr val="bg1"/>
                </a:solidFill>
                <a:latin typeface="+mj-lt"/>
                <a:cs typeface="Arial" charset="0"/>
              </a:rPr>
              <a:t>cross-sectorial approach in HORIZON 2020</a:t>
            </a:r>
            <a:endParaRPr lang="en-GB" sz="180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  <p:sp>
        <p:nvSpPr>
          <p:cNvPr id="2" name="Right Arrow 1"/>
          <p:cNvSpPr/>
          <p:nvPr/>
        </p:nvSpPr>
        <p:spPr>
          <a:xfrm rot="5400000">
            <a:off x="6948264" y="3825044"/>
            <a:ext cx="648072" cy="4320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83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oneTexte 1"/>
          <p:cNvSpPr txBox="1">
            <a:spLocks noChangeArrowheads="1"/>
          </p:cNvSpPr>
          <p:nvPr/>
        </p:nvSpPr>
        <p:spPr bwMode="auto">
          <a:xfrm>
            <a:off x="6516688" y="6006480"/>
            <a:ext cx="213231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BE" sz="9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13th European Forum on Eco-innovation</a:t>
            </a: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1454968" y="578198"/>
            <a:ext cx="8229600" cy="690562"/>
          </a:xfrm>
        </p:spPr>
        <p:txBody>
          <a:bodyPr>
            <a:noAutofit/>
          </a:bodyPr>
          <a:lstStyle/>
          <a:p>
            <a:r>
              <a:rPr lang="fr-BE" sz="3200" dirty="0" smtClean="0">
                <a:solidFill>
                  <a:srgbClr val="0070C0"/>
                </a:solidFill>
                <a:latin typeface="Century Gothic" pitchFamily="34" charset="0"/>
              </a:rPr>
              <a:t>WATER in HORIZON</a:t>
            </a:r>
            <a:br>
              <a:rPr lang="fr-BE" sz="3200" dirty="0" smtClean="0">
                <a:solidFill>
                  <a:srgbClr val="0070C0"/>
                </a:solidFill>
                <a:latin typeface="Century Gothic" pitchFamily="34" charset="0"/>
              </a:rPr>
            </a:br>
            <a:endParaRPr lang="en-GB" sz="3200" dirty="0" smtClean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6" name="Oval 8"/>
          <p:cNvSpPr txBox="1">
            <a:spLocks noChangeArrowheads="1"/>
          </p:cNvSpPr>
          <p:nvPr/>
        </p:nvSpPr>
        <p:spPr bwMode="auto">
          <a:xfrm>
            <a:off x="722324" y="1752023"/>
            <a:ext cx="8001296" cy="405259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0800" indent="-390800" eaLnBrk="1" hangingPunct="1">
              <a:defRPr/>
            </a:pPr>
            <a:endParaRPr lang="en-GB" sz="900" smtClean="0"/>
          </a:p>
          <a:p>
            <a:pPr marL="390800" indent="-390800" eaLnBrk="1" hangingPunct="1">
              <a:defRPr/>
            </a:pPr>
            <a:endParaRPr lang="en-GB" sz="900" dirty="0"/>
          </a:p>
        </p:txBody>
      </p:sp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0" y="1268760"/>
            <a:ext cx="9036496" cy="5040560"/>
            <a:chOff x="-357725" y="1811338"/>
            <a:chExt cx="10488081" cy="5889719"/>
          </a:xfrm>
        </p:grpSpPr>
        <p:sp>
          <p:nvSpPr>
            <p:cNvPr id="10249" name="Text Box 11"/>
            <p:cNvSpPr txBox="1">
              <a:spLocks noChangeArrowheads="1"/>
            </p:cNvSpPr>
            <p:nvPr/>
          </p:nvSpPr>
          <p:spPr bwMode="auto">
            <a:xfrm>
              <a:off x="844549" y="2989282"/>
              <a:ext cx="4271719" cy="234665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72000" tIns="108000" rIns="72000" bIns="52098">
              <a:spAutoFit/>
            </a:bodyPr>
            <a:lstStyle>
              <a:lvl1pPr marL="3175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520700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n-GB" sz="1200" dirty="0">
                  <a:solidFill>
                    <a:schemeClr val="tx2"/>
                  </a:solidFill>
                  <a:latin typeface="+mj-lt"/>
                  <a:cs typeface="Arial" charset="0"/>
                </a:rPr>
                <a:t>SOCIETAL </a:t>
              </a:r>
              <a:r>
                <a:rPr lang="en-GB" sz="1200" dirty="0" smtClean="0">
                  <a:solidFill>
                    <a:schemeClr val="tx2"/>
                  </a:solidFill>
                  <a:latin typeface="+mj-lt"/>
                  <a:cs typeface="Arial" charset="0"/>
                </a:rPr>
                <a:t>CHALLENGES </a:t>
              </a:r>
              <a:r>
                <a:rPr lang="en-GB" sz="1200" dirty="0">
                  <a:solidFill>
                    <a:schemeClr val="tx2"/>
                  </a:solidFill>
                  <a:latin typeface="+mj-lt"/>
                  <a:cs typeface="Arial" charset="0"/>
                </a:rPr>
                <a:t>31.7 billion €</a:t>
              </a:r>
            </a:p>
            <a:p>
              <a:pPr marL="174625" indent="-171450" eaLnBrk="1" hangingPunct="1">
                <a:buFont typeface="Wingdings" pitchFamily="2" charset="2"/>
                <a:buChar char="ü"/>
              </a:pPr>
              <a:endParaRPr lang="en-GB" sz="1200" dirty="0">
                <a:solidFill>
                  <a:schemeClr val="tx1"/>
                </a:solidFill>
                <a:latin typeface="+mj-lt"/>
                <a:cs typeface="Arial" charset="0"/>
              </a:endParaRPr>
            </a:p>
            <a:p>
              <a:pPr marL="171450" lvl="1" indent="-171450" eaLnBrk="1" hangingPunct="1">
                <a:buClr>
                  <a:schemeClr val="tx2"/>
                </a:buClr>
                <a:buFont typeface="Wingdings" pitchFamily="2" charset="2"/>
                <a:buChar char="ü"/>
              </a:pPr>
              <a:r>
                <a:rPr lang="nl-NL" sz="1200" dirty="0">
                  <a:solidFill>
                    <a:schemeClr val="tx2"/>
                  </a:solidFill>
                  <a:latin typeface="+mj-lt"/>
                  <a:cs typeface="Arial" charset="0"/>
                </a:rPr>
                <a:t> Health, demographic change and </a:t>
              </a:r>
              <a:r>
                <a:rPr lang="nl-NL" sz="1200" dirty="0" smtClean="0">
                  <a:solidFill>
                    <a:schemeClr val="tx2"/>
                  </a:solidFill>
                  <a:latin typeface="+mj-lt"/>
                  <a:cs typeface="Arial" charset="0"/>
                </a:rPr>
                <a:t> wellbeing</a:t>
              </a:r>
              <a:endParaRPr lang="en-GB" sz="1200" dirty="0">
                <a:solidFill>
                  <a:schemeClr val="tx2"/>
                </a:solidFill>
                <a:latin typeface="+mj-lt"/>
                <a:cs typeface="Arial" charset="0"/>
              </a:endParaRPr>
            </a:p>
            <a:p>
              <a:pPr marL="171450" lvl="1" indent="-171450" eaLnBrk="1" hangingPunct="1">
                <a:buClr>
                  <a:schemeClr val="tx2"/>
                </a:buClr>
                <a:buFont typeface="Wingdings" pitchFamily="2" charset="2"/>
                <a:buChar char="ü"/>
              </a:pPr>
              <a:r>
                <a:rPr lang="en-GB" sz="1200" dirty="0">
                  <a:solidFill>
                    <a:schemeClr val="tx2"/>
                  </a:solidFill>
                  <a:latin typeface="+mj-lt"/>
                  <a:cs typeface="Arial" charset="0"/>
                </a:rPr>
                <a:t> Food security, </a:t>
              </a:r>
              <a:r>
                <a:rPr lang="en-GB" sz="1200" dirty="0">
                  <a:solidFill>
                    <a:srgbClr val="C00000"/>
                  </a:solidFill>
                  <a:latin typeface="+mj-lt"/>
                  <a:cs typeface="Arial" charset="0"/>
                </a:rPr>
                <a:t>sustainable </a:t>
              </a:r>
              <a:r>
                <a:rPr lang="en-GB" sz="1200" dirty="0" smtClean="0">
                  <a:solidFill>
                    <a:srgbClr val="C00000"/>
                  </a:solidFill>
                  <a:latin typeface="+mj-lt"/>
                  <a:cs typeface="Arial" charset="0"/>
                </a:rPr>
                <a:t>agriculture</a:t>
              </a:r>
              <a:r>
                <a:rPr lang="en-GB" sz="1200" dirty="0" smtClean="0">
                  <a:solidFill>
                    <a:schemeClr val="tx2"/>
                  </a:solidFill>
                  <a:latin typeface="+mj-lt"/>
                  <a:cs typeface="Arial" charset="0"/>
                </a:rPr>
                <a:t>, marine </a:t>
              </a:r>
              <a:r>
                <a:rPr lang="en-GB" sz="1200" dirty="0">
                  <a:solidFill>
                    <a:schemeClr val="tx2"/>
                  </a:solidFill>
                  <a:latin typeface="+mj-lt"/>
                  <a:cs typeface="Arial" charset="0"/>
                </a:rPr>
                <a:t>and maritime research and the </a:t>
              </a:r>
              <a:r>
                <a:rPr lang="en-GB" sz="1200" dirty="0" smtClean="0">
                  <a:solidFill>
                    <a:schemeClr val="tx2"/>
                  </a:solidFill>
                  <a:latin typeface="+mj-lt"/>
                  <a:cs typeface="Arial" charset="0"/>
                </a:rPr>
                <a:t> </a:t>
              </a:r>
              <a:r>
                <a:rPr lang="en-GB" sz="1200" dirty="0" err="1" smtClean="0">
                  <a:solidFill>
                    <a:schemeClr val="tx2"/>
                  </a:solidFill>
                  <a:latin typeface="+mj-lt"/>
                  <a:cs typeface="Arial" charset="0"/>
                </a:rPr>
                <a:t>bioeconomy</a:t>
              </a:r>
              <a:endParaRPr lang="en-GB" sz="1200" dirty="0">
                <a:solidFill>
                  <a:schemeClr val="tx2"/>
                </a:solidFill>
                <a:latin typeface="+mj-lt"/>
                <a:cs typeface="Arial" charset="0"/>
              </a:endParaRPr>
            </a:p>
            <a:p>
              <a:pPr marL="171450" lvl="1" indent="-171450" eaLnBrk="1" hangingPunct="1">
                <a:buClr>
                  <a:schemeClr val="tx2"/>
                </a:buClr>
                <a:buFont typeface="Wingdings" pitchFamily="2" charset="2"/>
                <a:buChar char="ü"/>
              </a:pPr>
              <a:r>
                <a:rPr lang="en-GB" sz="1200" dirty="0">
                  <a:solidFill>
                    <a:schemeClr val="tx2"/>
                  </a:solidFill>
                  <a:latin typeface="+mj-lt"/>
                  <a:cs typeface="Arial" charset="0"/>
                </a:rPr>
                <a:t> Secure, clean and </a:t>
              </a:r>
              <a:r>
                <a:rPr lang="en-GB" sz="1200" dirty="0">
                  <a:solidFill>
                    <a:srgbClr val="C00000"/>
                  </a:solidFill>
                  <a:latin typeface="+mj-lt"/>
                  <a:cs typeface="Arial" charset="0"/>
                </a:rPr>
                <a:t>efficient energy</a:t>
              </a:r>
            </a:p>
            <a:p>
              <a:pPr marL="171450" lvl="1" indent="-171450" eaLnBrk="1" hangingPunct="1">
                <a:buClr>
                  <a:schemeClr val="tx2"/>
                </a:buClr>
                <a:buFont typeface="Wingdings" pitchFamily="2" charset="2"/>
                <a:buChar char="ü"/>
              </a:pPr>
              <a:r>
                <a:rPr lang="en-GB" sz="1200" dirty="0">
                  <a:solidFill>
                    <a:schemeClr val="tx2"/>
                  </a:solidFill>
                  <a:latin typeface="+mj-lt"/>
                  <a:cs typeface="Arial" charset="0"/>
                </a:rPr>
                <a:t> Smart, green and integrated </a:t>
              </a:r>
              <a:r>
                <a:rPr lang="en-GB" sz="1200" dirty="0">
                  <a:solidFill>
                    <a:srgbClr val="C00000"/>
                  </a:solidFill>
                  <a:latin typeface="+mj-lt"/>
                  <a:cs typeface="Arial" charset="0"/>
                </a:rPr>
                <a:t>transport</a:t>
              </a:r>
            </a:p>
            <a:p>
              <a:pPr marL="171450" lvl="1" indent="-171450" eaLnBrk="1" hangingPunct="1">
                <a:buClr>
                  <a:schemeClr val="tx2"/>
                </a:buClr>
                <a:buFont typeface="Wingdings" pitchFamily="2" charset="2"/>
                <a:buChar char="ü"/>
              </a:pPr>
              <a:r>
                <a:rPr lang="en-GB" sz="1200" dirty="0">
                  <a:solidFill>
                    <a:schemeClr val="tx1"/>
                  </a:solidFill>
                  <a:latin typeface="+mj-lt"/>
                  <a:cs typeface="Arial" charset="0"/>
                </a:rPr>
                <a:t> </a:t>
              </a:r>
              <a:r>
                <a:rPr lang="en-GB" sz="1200" dirty="0">
                  <a:solidFill>
                    <a:srgbClr val="C00000"/>
                  </a:solidFill>
                  <a:latin typeface="+mj-lt"/>
                  <a:cs typeface="Arial" charset="0"/>
                </a:rPr>
                <a:t>Climate action, Resource </a:t>
              </a:r>
              <a:r>
                <a:rPr lang="en-GB" sz="1200" dirty="0" smtClean="0">
                  <a:solidFill>
                    <a:srgbClr val="C00000"/>
                  </a:solidFill>
                  <a:latin typeface="+mj-lt"/>
                  <a:cs typeface="Arial" charset="0"/>
                </a:rPr>
                <a:t>Efficiency </a:t>
              </a:r>
              <a:r>
                <a:rPr lang="en-GB" sz="1200" dirty="0">
                  <a:solidFill>
                    <a:srgbClr val="C00000"/>
                  </a:solidFill>
                  <a:latin typeface="+mj-lt"/>
                  <a:cs typeface="Arial" charset="0"/>
                </a:rPr>
                <a:t>and Raw Materials</a:t>
              </a:r>
            </a:p>
            <a:p>
              <a:pPr marL="171450" lvl="1" indent="-171450" eaLnBrk="1" hangingPunct="1">
                <a:buClr>
                  <a:schemeClr val="tx2"/>
                </a:buClr>
                <a:buFont typeface="Wingdings" pitchFamily="2" charset="2"/>
                <a:buChar char="ü"/>
              </a:pPr>
              <a:r>
                <a:rPr lang="en-GB" sz="1200" dirty="0">
                  <a:solidFill>
                    <a:schemeClr val="tx1"/>
                  </a:solidFill>
                  <a:latin typeface="+mj-lt"/>
                  <a:cs typeface="Arial" charset="0"/>
                </a:rPr>
                <a:t> </a:t>
              </a:r>
              <a:r>
                <a:rPr lang="en-GB" sz="1200" dirty="0">
                  <a:solidFill>
                    <a:srgbClr val="C00000"/>
                  </a:solidFill>
                  <a:latin typeface="+mj-lt"/>
                  <a:cs typeface="Arial" charset="0"/>
                </a:rPr>
                <a:t>Inclusive</a:t>
              </a:r>
              <a:r>
                <a:rPr lang="en-GB" sz="1200" dirty="0">
                  <a:solidFill>
                    <a:schemeClr val="tx2"/>
                  </a:solidFill>
                  <a:latin typeface="+mj-lt"/>
                  <a:cs typeface="Arial" charset="0"/>
                </a:rPr>
                <a:t>, innovative and </a:t>
              </a:r>
              <a:r>
                <a:rPr lang="en-GB" sz="1200" dirty="0">
                  <a:solidFill>
                    <a:srgbClr val="C00000"/>
                  </a:solidFill>
                  <a:latin typeface="+mj-lt"/>
                  <a:cs typeface="Arial" charset="0"/>
                </a:rPr>
                <a:t>secure societies</a:t>
              </a:r>
            </a:p>
          </p:txBody>
        </p:sp>
        <p:sp>
          <p:nvSpPr>
            <p:cNvPr id="10250" name="Text Box 12"/>
            <p:cNvSpPr txBox="1">
              <a:spLocks noChangeArrowheads="1"/>
            </p:cNvSpPr>
            <p:nvPr/>
          </p:nvSpPr>
          <p:spPr bwMode="auto">
            <a:xfrm>
              <a:off x="5237163" y="3327748"/>
              <a:ext cx="4308168" cy="1633368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104196" tIns="52098" rIns="104196" bIns="52098">
              <a:spAutoFit/>
            </a:bodyPr>
            <a:lstStyle>
              <a:lvl1pPr marL="3175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</a:pPr>
              <a:r>
                <a:rPr lang="en-GB" sz="1200" dirty="0">
                  <a:solidFill>
                    <a:schemeClr val="tx2"/>
                  </a:solidFill>
                  <a:latin typeface="+mj-lt"/>
                  <a:cs typeface="Arial" charset="0"/>
                </a:rPr>
                <a:t>INDUSTRIAL </a:t>
              </a:r>
              <a:r>
                <a:rPr lang="en-GB" sz="1200" dirty="0" smtClean="0">
                  <a:solidFill>
                    <a:schemeClr val="tx2"/>
                  </a:solidFill>
                  <a:latin typeface="+mj-lt"/>
                  <a:cs typeface="Arial" charset="0"/>
                </a:rPr>
                <a:t>LEADERSHIP </a:t>
              </a:r>
              <a:r>
                <a:rPr lang="en-GB" sz="1200" dirty="0">
                  <a:solidFill>
                    <a:schemeClr val="tx2"/>
                  </a:solidFill>
                  <a:latin typeface="+mj-lt"/>
                  <a:cs typeface="Arial" charset="0"/>
                </a:rPr>
                <a:t>17.9 billion </a:t>
              </a:r>
              <a:r>
                <a:rPr lang="en-GB" sz="1200" dirty="0" smtClean="0">
                  <a:solidFill>
                    <a:schemeClr val="tx2"/>
                  </a:solidFill>
                  <a:latin typeface="+mj-lt"/>
                  <a:cs typeface="Arial" charset="0"/>
                </a:rPr>
                <a:t>€</a:t>
              </a:r>
              <a:endParaRPr lang="en-GB" sz="1200" dirty="0">
                <a:solidFill>
                  <a:schemeClr val="tx2"/>
                </a:solidFill>
                <a:latin typeface="+mj-lt"/>
                <a:cs typeface="Arial" charset="0"/>
              </a:endParaRPr>
            </a:p>
            <a:p>
              <a:pPr marL="174625" indent="-171450" eaLnBrk="1" hangingPunct="1">
                <a:buClr>
                  <a:schemeClr val="tx2"/>
                </a:buClr>
                <a:buFont typeface="Wingdings" pitchFamily="2" charset="2"/>
                <a:buChar char="ü"/>
              </a:pPr>
              <a:endParaRPr lang="en-GB" sz="1200" dirty="0">
                <a:solidFill>
                  <a:srgbClr val="000000"/>
                </a:solidFill>
                <a:latin typeface="+mj-lt"/>
                <a:cs typeface="Arial" charset="0"/>
              </a:endParaRPr>
            </a:p>
            <a:p>
              <a:pPr marL="174625" indent="-171450" eaLnBrk="1" hangingPunct="1">
                <a:buClr>
                  <a:schemeClr val="tx2"/>
                </a:buClr>
                <a:buFont typeface="Wingdings" pitchFamily="2" charset="2"/>
                <a:buChar char="ü"/>
              </a:pPr>
              <a:r>
                <a:rPr lang="en-GB" sz="1200" dirty="0" smtClean="0">
                  <a:solidFill>
                    <a:srgbClr val="C00000"/>
                  </a:solidFill>
                  <a:latin typeface="+mj-lt"/>
                  <a:cs typeface="Arial" charset="0"/>
                </a:rPr>
                <a:t>Leadership </a:t>
              </a:r>
              <a:r>
                <a:rPr lang="en-GB" sz="1200" dirty="0">
                  <a:solidFill>
                    <a:srgbClr val="C00000"/>
                  </a:solidFill>
                  <a:latin typeface="+mj-lt"/>
                  <a:cs typeface="Arial" charset="0"/>
                </a:rPr>
                <a:t>in enabling and </a:t>
              </a:r>
              <a:r>
                <a:rPr lang="en-GB" sz="1200" dirty="0" smtClean="0">
                  <a:solidFill>
                    <a:srgbClr val="C00000"/>
                  </a:solidFill>
                  <a:latin typeface="+mj-lt"/>
                  <a:cs typeface="Arial" charset="0"/>
                </a:rPr>
                <a:t>industrial technologies </a:t>
              </a:r>
              <a:r>
                <a:rPr lang="en-GB" sz="1200" dirty="0">
                  <a:solidFill>
                    <a:schemeClr val="tx2"/>
                  </a:solidFill>
                  <a:latin typeface="+mj-lt"/>
                  <a:cs typeface="Arial" charset="0"/>
                </a:rPr>
                <a:t>(ICT, </a:t>
              </a:r>
              <a:r>
                <a:rPr lang="en-GB" sz="1200" dirty="0" err="1">
                  <a:solidFill>
                    <a:schemeClr val="tx2"/>
                  </a:solidFill>
                  <a:latin typeface="+mj-lt"/>
                  <a:cs typeface="Arial" charset="0"/>
                </a:rPr>
                <a:t>nano</a:t>
              </a:r>
              <a:r>
                <a:rPr lang="en-GB" sz="1200" dirty="0">
                  <a:solidFill>
                    <a:schemeClr val="tx2"/>
                  </a:solidFill>
                  <a:latin typeface="+mj-lt"/>
                  <a:cs typeface="Arial" charset="0"/>
                </a:rPr>
                <a:t>, materials, bio, </a:t>
              </a:r>
              <a:r>
                <a:rPr lang="en-GB" sz="1200" dirty="0" smtClean="0">
                  <a:solidFill>
                    <a:schemeClr val="tx2"/>
                  </a:solidFill>
                  <a:latin typeface="+mj-lt"/>
                  <a:cs typeface="Arial" charset="0"/>
                </a:rPr>
                <a:t> </a:t>
              </a:r>
              <a:r>
                <a:rPr lang="en-GB" sz="1200" dirty="0">
                  <a:solidFill>
                    <a:schemeClr val="tx2"/>
                  </a:solidFill>
                  <a:latin typeface="+mj-lt"/>
                  <a:cs typeface="Arial" charset="0"/>
                </a:rPr>
                <a:t>manufacturing, space</a:t>
              </a:r>
              <a:r>
                <a:rPr lang="en-GB" sz="1200" dirty="0" smtClean="0">
                  <a:solidFill>
                    <a:srgbClr val="000000"/>
                  </a:solidFill>
                  <a:latin typeface="+mj-lt"/>
                  <a:cs typeface="Arial" charset="0"/>
                </a:rPr>
                <a:t>)</a:t>
              </a:r>
              <a:endParaRPr lang="en-GB" sz="1200" dirty="0">
                <a:solidFill>
                  <a:srgbClr val="000000"/>
                </a:solidFill>
                <a:latin typeface="+mj-lt"/>
                <a:cs typeface="Arial" charset="0"/>
              </a:endParaRPr>
            </a:p>
            <a:p>
              <a:pPr marL="174625" indent="-171450" eaLnBrk="1" hangingPunct="1">
                <a:buClr>
                  <a:schemeClr val="tx2"/>
                </a:buClr>
                <a:buFont typeface="Wingdings" pitchFamily="2" charset="2"/>
                <a:buChar char="ü"/>
              </a:pPr>
              <a:r>
                <a:rPr lang="en-GB" sz="1200" dirty="0" smtClean="0">
                  <a:solidFill>
                    <a:schemeClr val="tx2"/>
                  </a:solidFill>
                  <a:latin typeface="+mj-lt"/>
                  <a:cs typeface="Arial" charset="0"/>
                </a:rPr>
                <a:t>Access </a:t>
              </a:r>
              <a:r>
                <a:rPr lang="en-GB" sz="1200" dirty="0">
                  <a:solidFill>
                    <a:schemeClr val="tx2"/>
                  </a:solidFill>
                  <a:latin typeface="+mj-lt"/>
                  <a:cs typeface="Arial" charset="0"/>
                </a:rPr>
                <a:t>to </a:t>
              </a:r>
              <a:r>
                <a:rPr lang="en-GB" sz="1200" dirty="0">
                  <a:solidFill>
                    <a:srgbClr val="C00000"/>
                  </a:solidFill>
                  <a:latin typeface="+mj-lt"/>
                  <a:cs typeface="Arial" charset="0"/>
                </a:rPr>
                <a:t>risk </a:t>
              </a:r>
              <a:r>
                <a:rPr lang="en-GB" sz="1200" dirty="0" smtClean="0">
                  <a:solidFill>
                    <a:srgbClr val="C00000"/>
                  </a:solidFill>
                  <a:latin typeface="+mj-lt"/>
                  <a:cs typeface="Arial" charset="0"/>
                </a:rPr>
                <a:t>finance</a:t>
              </a:r>
              <a:endParaRPr lang="en-GB" sz="1200" dirty="0">
                <a:solidFill>
                  <a:srgbClr val="000000"/>
                </a:solidFill>
                <a:latin typeface="+mj-lt"/>
                <a:cs typeface="Arial" charset="0"/>
              </a:endParaRPr>
            </a:p>
            <a:p>
              <a:pPr marL="174625" indent="-171450" eaLnBrk="1" hangingPunct="1">
                <a:buClr>
                  <a:schemeClr val="tx2"/>
                </a:buClr>
                <a:buFont typeface="Wingdings" pitchFamily="2" charset="2"/>
                <a:buChar char="ü"/>
              </a:pPr>
              <a:r>
                <a:rPr lang="en-GB" sz="1200" dirty="0" smtClean="0">
                  <a:solidFill>
                    <a:schemeClr val="tx2"/>
                  </a:solidFill>
                  <a:latin typeface="+mj-lt"/>
                  <a:cs typeface="Arial" charset="0"/>
                </a:rPr>
                <a:t>Innovation </a:t>
              </a:r>
              <a:r>
                <a:rPr lang="en-GB" sz="1200" dirty="0">
                  <a:solidFill>
                    <a:schemeClr val="tx2"/>
                  </a:solidFill>
                  <a:latin typeface="+mj-lt"/>
                  <a:cs typeface="Arial" charset="0"/>
                </a:rPr>
                <a:t>in </a:t>
              </a:r>
              <a:r>
                <a:rPr lang="en-GB" sz="1200" dirty="0">
                  <a:solidFill>
                    <a:srgbClr val="C00000"/>
                  </a:solidFill>
                  <a:latin typeface="+mj-lt"/>
                  <a:cs typeface="Arial" charset="0"/>
                </a:rPr>
                <a:t>SMEs</a:t>
              </a:r>
            </a:p>
            <a:p>
              <a:pPr marL="174625" indent="-171450" eaLnBrk="1" hangingPunct="1">
                <a:buClr>
                  <a:schemeClr val="tx2"/>
                </a:buClr>
                <a:buFont typeface="Wingdings" pitchFamily="2" charset="2"/>
                <a:buChar char="ü"/>
              </a:pPr>
              <a:endParaRPr lang="fr-BE" sz="1200" dirty="0">
                <a:solidFill>
                  <a:srgbClr val="000000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0251" name="Text Box 13"/>
            <p:cNvSpPr txBox="1">
              <a:spLocks noChangeArrowheads="1"/>
            </p:cNvSpPr>
            <p:nvPr/>
          </p:nvSpPr>
          <p:spPr bwMode="auto">
            <a:xfrm>
              <a:off x="2810964" y="5429308"/>
              <a:ext cx="5072062" cy="15734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algn="ctr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104196" tIns="108000" rIns="104196" bIns="52098">
              <a:spAutoFit/>
            </a:bodyPr>
            <a:lstStyle>
              <a:lvl1pPr marL="3175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</a:pPr>
              <a:r>
                <a:rPr lang="en-GB" sz="1200" dirty="0">
                  <a:solidFill>
                    <a:schemeClr val="tx2"/>
                  </a:solidFill>
                  <a:latin typeface="+mj-lt"/>
                  <a:cs typeface="Arial" charset="0"/>
                </a:rPr>
                <a:t>EXCELLENT </a:t>
              </a:r>
              <a:r>
                <a:rPr lang="en-GB" sz="1200" dirty="0" smtClean="0">
                  <a:solidFill>
                    <a:schemeClr val="tx2"/>
                  </a:solidFill>
                  <a:latin typeface="+mj-lt"/>
                  <a:cs typeface="Arial" charset="0"/>
                </a:rPr>
                <a:t>SCIENCE  </a:t>
              </a:r>
              <a:r>
                <a:rPr lang="en-GB" sz="1200" dirty="0">
                  <a:solidFill>
                    <a:schemeClr val="tx2"/>
                  </a:solidFill>
                  <a:latin typeface="+mj-lt"/>
                  <a:cs typeface="Arial" charset="0"/>
                </a:rPr>
                <a:t>24.6 billion </a:t>
              </a:r>
              <a:r>
                <a:rPr lang="en-GB" sz="1200" dirty="0" smtClean="0">
                  <a:solidFill>
                    <a:schemeClr val="tx2"/>
                  </a:solidFill>
                  <a:latin typeface="+mj-lt"/>
                  <a:cs typeface="Arial" charset="0"/>
                </a:rPr>
                <a:t>€</a:t>
              </a:r>
              <a:endParaRPr lang="en-GB" sz="1200" dirty="0">
                <a:solidFill>
                  <a:schemeClr val="tx2"/>
                </a:solidFill>
                <a:latin typeface="+mj-lt"/>
                <a:cs typeface="Arial" charset="0"/>
              </a:endParaRPr>
            </a:p>
            <a:p>
              <a:pPr marL="174625" indent="-171450" eaLnBrk="1" hangingPunct="1">
                <a:buSzPct val="112000"/>
                <a:buFont typeface="Wingdings" pitchFamily="2" charset="2"/>
                <a:buChar char="ü"/>
              </a:pPr>
              <a:r>
                <a:rPr lang="en-GB" sz="1200" b="0" dirty="0">
                  <a:solidFill>
                    <a:schemeClr val="tx2"/>
                  </a:solidFill>
                  <a:latin typeface="+mj-lt"/>
                  <a:cs typeface="Arial" charset="0"/>
                </a:rPr>
                <a:t> </a:t>
              </a:r>
              <a:r>
                <a:rPr lang="en-GB" sz="1200" dirty="0">
                  <a:solidFill>
                    <a:schemeClr val="tx2"/>
                  </a:solidFill>
                  <a:latin typeface="+mj-lt"/>
                  <a:cs typeface="Arial" charset="0"/>
                </a:rPr>
                <a:t>European Research Council</a:t>
              </a:r>
            </a:p>
            <a:p>
              <a:pPr marL="174625" indent="-171450" eaLnBrk="1" hangingPunct="1">
                <a:buFont typeface="Wingdings" pitchFamily="2" charset="2"/>
                <a:buChar char="ü"/>
              </a:pPr>
              <a:r>
                <a:rPr lang="en-GB" sz="1200" dirty="0">
                  <a:solidFill>
                    <a:schemeClr val="tx2"/>
                  </a:solidFill>
                  <a:latin typeface="+mj-lt"/>
                  <a:cs typeface="Arial" charset="0"/>
                </a:rPr>
                <a:t> Future and Emerging Technologies</a:t>
              </a:r>
            </a:p>
            <a:p>
              <a:pPr marL="174625" indent="-171450" eaLnBrk="1" hangingPunct="1">
                <a:buFont typeface="Wingdings" pitchFamily="2" charset="2"/>
                <a:buChar char="ü"/>
              </a:pPr>
              <a:r>
                <a:rPr lang="en-GB" sz="1200" dirty="0">
                  <a:solidFill>
                    <a:schemeClr val="tx2"/>
                  </a:solidFill>
                  <a:latin typeface="+mj-lt"/>
                  <a:cs typeface="Arial" charset="0"/>
                </a:rPr>
                <a:t> Marie </a:t>
              </a:r>
              <a:r>
                <a:rPr lang="en-GB" sz="1200" dirty="0" err="1">
                  <a:solidFill>
                    <a:schemeClr val="tx2"/>
                  </a:solidFill>
                  <a:latin typeface="+mj-lt"/>
                  <a:cs typeface="Arial" charset="0"/>
                </a:rPr>
                <a:t>Sklodowska</a:t>
              </a:r>
              <a:r>
                <a:rPr lang="en-GB" sz="1200" dirty="0">
                  <a:solidFill>
                    <a:schemeClr val="tx2"/>
                  </a:solidFill>
                  <a:latin typeface="+mj-lt"/>
                  <a:cs typeface="Arial" charset="0"/>
                </a:rPr>
                <a:t> Curie actions on skills, training and career development</a:t>
              </a:r>
            </a:p>
            <a:p>
              <a:pPr marL="174625" indent="-171450" eaLnBrk="1" hangingPunct="1">
                <a:buFont typeface="Wingdings" pitchFamily="2" charset="2"/>
                <a:buChar char="ü"/>
              </a:pPr>
              <a:r>
                <a:rPr lang="en-GB" sz="1200" dirty="0">
                  <a:solidFill>
                    <a:schemeClr val="tx2"/>
                  </a:solidFill>
                  <a:latin typeface="+mj-lt"/>
                  <a:cs typeface="Arial" charset="0"/>
                </a:rPr>
                <a:t> Research infrastructures</a:t>
              </a:r>
            </a:p>
          </p:txBody>
        </p:sp>
        <p:sp>
          <p:nvSpPr>
            <p:cNvPr id="10252" name="Text Box 17"/>
            <p:cNvSpPr txBox="1">
              <a:spLocks noChangeArrowheads="1"/>
            </p:cNvSpPr>
            <p:nvPr/>
          </p:nvSpPr>
          <p:spPr bwMode="auto">
            <a:xfrm>
              <a:off x="4065588" y="1811338"/>
              <a:ext cx="3983037" cy="548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196" tIns="52098" rIns="104196" bIns="52098">
              <a:spAutoFit/>
            </a:bodyPr>
            <a:lstStyle>
              <a:lvl1pPr marL="3175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ts val="913"/>
                </a:spcBef>
              </a:pPr>
              <a:endParaRPr lang="en-GB" sz="1600">
                <a:solidFill>
                  <a:srgbClr val="000000"/>
                </a:solidFill>
                <a:cs typeface="Arial" charset="0"/>
              </a:endParaRPr>
            </a:p>
            <a:p>
              <a:pPr eaLnBrk="1" hangingPunct="1"/>
              <a:endParaRPr lang="en-GB" sz="900">
                <a:cs typeface="Arial" charset="0"/>
              </a:endParaRPr>
            </a:p>
          </p:txBody>
        </p:sp>
        <p:sp>
          <p:nvSpPr>
            <p:cNvPr id="10253" name="Text Box 26"/>
            <p:cNvSpPr txBox="1">
              <a:spLocks noChangeArrowheads="1"/>
            </p:cNvSpPr>
            <p:nvPr/>
          </p:nvSpPr>
          <p:spPr bwMode="auto">
            <a:xfrm>
              <a:off x="3033160" y="6894829"/>
              <a:ext cx="4166222" cy="806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196" tIns="52098" rIns="104196" bIns="52098">
              <a:spAutoFit/>
            </a:bodyPr>
            <a:lstStyle>
              <a:lvl1pPr marL="3175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endParaRPr lang="en-GB" sz="800" i="1" dirty="0">
                <a:solidFill>
                  <a:srgbClr val="000000"/>
                </a:solidFill>
                <a:latin typeface="+mj-lt"/>
                <a:cs typeface="Arial" charset="0"/>
              </a:endParaRPr>
            </a:p>
            <a:p>
              <a:pPr algn="ctr" eaLnBrk="1" hangingPunct="1"/>
              <a:r>
                <a:rPr lang="en-GB" sz="1100" dirty="0">
                  <a:solidFill>
                    <a:schemeClr val="bg1"/>
                  </a:solidFill>
                  <a:latin typeface="+mj-lt"/>
                  <a:cs typeface="Arial" charset="0"/>
                </a:rPr>
                <a:t>European Institute for Innovation and Technology</a:t>
              </a:r>
            </a:p>
            <a:p>
              <a:pPr algn="ctr" eaLnBrk="1" hangingPunct="1"/>
              <a:endParaRPr lang="en-GB" sz="800" dirty="0">
                <a:solidFill>
                  <a:srgbClr val="000000"/>
                </a:solidFill>
                <a:latin typeface="+mj-lt"/>
                <a:cs typeface="Arial" charset="0"/>
              </a:endParaRPr>
            </a:p>
            <a:p>
              <a:pPr algn="ctr" eaLnBrk="1" hangingPunct="1"/>
              <a:r>
                <a:rPr lang="en-GB" sz="1100" dirty="0">
                  <a:solidFill>
                    <a:srgbClr val="C00000"/>
                  </a:solidFill>
                  <a:latin typeface="+mj-lt"/>
                  <a:cs typeface="Arial" charset="0"/>
                </a:rPr>
                <a:t>Joint Research Centre</a:t>
              </a:r>
            </a:p>
          </p:txBody>
        </p:sp>
        <p:sp>
          <p:nvSpPr>
            <p:cNvPr id="10254" name="Text Box 27"/>
            <p:cNvSpPr txBox="1">
              <a:spLocks noChangeArrowheads="1"/>
            </p:cNvSpPr>
            <p:nvPr/>
          </p:nvSpPr>
          <p:spPr bwMode="auto">
            <a:xfrm>
              <a:off x="7679538" y="2905143"/>
              <a:ext cx="1753097" cy="302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4196" tIns="52098" rIns="104196" bIns="52098">
              <a:spAutoFit/>
            </a:bodyPr>
            <a:lstStyle>
              <a:lvl1pPr marL="3175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GB" sz="1000" dirty="0">
                  <a:solidFill>
                    <a:srgbClr val="316694"/>
                  </a:solidFill>
                  <a:latin typeface="+mj-lt"/>
                  <a:cs typeface="Arial" charset="0"/>
                </a:rPr>
                <a:t>European Research Area</a:t>
              </a:r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-357725" y="3414263"/>
              <a:ext cx="1202274" cy="500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4196" tIns="52098" rIns="104196" bIns="52098">
              <a:spAutoFit/>
            </a:bodyPr>
            <a:lstStyle>
              <a:lvl1pPr marL="3175" defTabSz="1041400">
                <a:defRPr sz="2700" b="1">
                  <a:solidFill>
                    <a:schemeClr val="bg1"/>
                  </a:solidFill>
                  <a:latin typeface="Calibri" pitchFamily="34" charset="0"/>
                </a:defRPr>
              </a:lvl1pPr>
              <a:lvl2pPr marL="742950" indent="-285750" defTabSz="1041400">
                <a:defRPr sz="2700" b="1">
                  <a:solidFill>
                    <a:schemeClr val="bg1"/>
                  </a:solidFill>
                  <a:latin typeface="Calibri" pitchFamily="34" charset="0"/>
                </a:defRPr>
              </a:lvl2pPr>
              <a:lvl3pPr marL="1143000" indent="-228600" defTabSz="1041400">
                <a:defRPr sz="2700" b="1">
                  <a:solidFill>
                    <a:schemeClr val="bg1"/>
                  </a:solidFill>
                  <a:latin typeface="Calibri" pitchFamily="34" charset="0"/>
                </a:defRPr>
              </a:lvl3pPr>
              <a:lvl4pPr marL="1600200" indent="-228600" defTabSz="1041400">
                <a:defRPr sz="2700" b="1">
                  <a:solidFill>
                    <a:schemeClr val="bg1"/>
                  </a:solidFill>
                  <a:latin typeface="Calibri" pitchFamily="34" charset="0"/>
                </a:defRPr>
              </a:lvl4pPr>
              <a:lvl5pPr marL="2057400" indent="-228600" defTabSz="1041400">
                <a:defRPr sz="2700" b="1">
                  <a:solidFill>
                    <a:schemeClr val="bg1"/>
                  </a:solidFill>
                  <a:latin typeface="Calibri" pitchFamily="34" charset="0"/>
                </a:defRPr>
              </a:lvl5pPr>
              <a:lvl6pPr marL="25146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700" b="1">
                  <a:solidFill>
                    <a:schemeClr val="bg1"/>
                  </a:solidFill>
                  <a:latin typeface="Calibri" pitchFamily="34" charset="0"/>
                </a:defRPr>
              </a:lvl6pPr>
              <a:lvl7pPr marL="29718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700" b="1">
                  <a:solidFill>
                    <a:schemeClr val="bg1"/>
                  </a:solidFill>
                  <a:latin typeface="Calibri" pitchFamily="34" charset="0"/>
                </a:defRPr>
              </a:lvl7pPr>
              <a:lvl8pPr marL="34290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700" b="1">
                  <a:solidFill>
                    <a:schemeClr val="bg1"/>
                  </a:solidFill>
                  <a:latin typeface="Calibri" pitchFamily="34" charset="0"/>
                </a:defRPr>
              </a:lvl8pPr>
              <a:lvl9pPr marL="38862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700" b="1">
                  <a:solidFill>
                    <a:schemeClr val="bg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GB" sz="1050" dirty="0" smtClean="0">
                  <a:solidFill>
                    <a:srgbClr val="316694"/>
                  </a:solidFill>
                  <a:latin typeface="+mj-lt"/>
                </a:rPr>
                <a:t>International cooperation</a:t>
              </a:r>
            </a:p>
          </p:txBody>
        </p:sp>
        <p:sp>
          <p:nvSpPr>
            <p:cNvPr id="10256" name="Text Box 30"/>
            <p:cNvSpPr txBox="1">
              <a:spLocks noChangeArrowheads="1"/>
            </p:cNvSpPr>
            <p:nvPr/>
          </p:nvSpPr>
          <p:spPr bwMode="auto">
            <a:xfrm>
              <a:off x="1140789" y="5597586"/>
              <a:ext cx="1399601" cy="320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4196" tIns="52098" rIns="104196" bIns="52098">
              <a:spAutoFit/>
            </a:bodyPr>
            <a:lstStyle>
              <a:lvl1pPr marL="3175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GB" sz="1100" dirty="0">
                  <a:solidFill>
                    <a:srgbClr val="316694"/>
                  </a:solidFill>
                  <a:latin typeface="+mj-lt"/>
                  <a:cs typeface="Arial" charset="0"/>
                </a:rPr>
                <a:t>Simplified access</a:t>
              </a:r>
            </a:p>
          </p:txBody>
        </p:sp>
        <p:sp>
          <p:nvSpPr>
            <p:cNvPr id="10257" name="Text Box 32"/>
            <p:cNvSpPr txBox="1">
              <a:spLocks noChangeArrowheads="1"/>
            </p:cNvSpPr>
            <p:nvPr/>
          </p:nvSpPr>
          <p:spPr bwMode="auto">
            <a:xfrm>
              <a:off x="7998343" y="5583891"/>
              <a:ext cx="2132013" cy="518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4196" tIns="52098" rIns="104196" bIns="52098">
              <a:spAutoFit/>
            </a:bodyPr>
            <a:lstStyle>
              <a:lvl1pPr marL="3175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defTabSz="10414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defTabSz="10414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GB" sz="1100" dirty="0">
                  <a:solidFill>
                    <a:srgbClr val="316694"/>
                  </a:solidFill>
                  <a:latin typeface="+mj-lt"/>
                  <a:cs typeface="Arial" charset="0"/>
                </a:rPr>
                <a:t>Dissemination &amp; </a:t>
              </a:r>
            </a:p>
            <a:p>
              <a:pPr eaLnBrk="1" hangingPunct="1"/>
              <a:r>
                <a:rPr lang="en-GB" sz="1100" dirty="0">
                  <a:solidFill>
                    <a:srgbClr val="316694"/>
                  </a:solidFill>
                  <a:latin typeface="+mj-lt"/>
                  <a:cs typeface="Arial" charset="0"/>
                </a:rPr>
                <a:t>knowledge transfer</a:t>
              </a:r>
            </a:p>
          </p:txBody>
        </p:sp>
      </p:grpSp>
      <p:sp>
        <p:nvSpPr>
          <p:cNvPr id="10248" name="TextBox 1"/>
          <p:cNvSpPr txBox="1">
            <a:spLocks noChangeArrowheads="1"/>
          </p:cNvSpPr>
          <p:nvPr/>
        </p:nvSpPr>
        <p:spPr bwMode="auto">
          <a:xfrm>
            <a:off x="468314" y="5804620"/>
            <a:ext cx="7256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GB" sz="1400" dirty="0" smtClean="0">
                <a:solidFill>
                  <a:schemeClr val="tx2"/>
                </a:solidFill>
                <a:latin typeface="+mj-lt"/>
                <a:cs typeface="Arial" charset="0"/>
              </a:rPr>
              <a:t>Supporting EU policy priorities while enhancing synergies and cross-cutting competences</a:t>
            </a:r>
            <a:endParaRPr lang="en-GB" sz="1400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08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7904" y="1988840"/>
            <a:ext cx="4104456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851920" y="1988840"/>
            <a:ext cx="36677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 smtClean="0">
                <a:solidFill>
                  <a:srgbClr val="002060"/>
                </a:solidFill>
                <a:latin typeface="Century Gothic" pitchFamily="34" charset="0"/>
              </a:rPr>
              <a:t>Thank</a:t>
            </a:r>
            <a:r>
              <a:rPr lang="es-ES_tradnl" sz="2800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s-ES_tradnl" sz="2800" dirty="0" err="1" smtClean="0">
                <a:solidFill>
                  <a:srgbClr val="002060"/>
                </a:solidFill>
                <a:latin typeface="Century Gothic" pitchFamily="34" charset="0"/>
              </a:rPr>
              <a:t>you</a:t>
            </a:r>
            <a:endParaRPr lang="es-ES_tradnl" sz="28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/>
            <a:endParaRPr lang="es-ES_tradnl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ES_tradn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wsstp@wsstp.eu</a:t>
            </a:r>
          </a:p>
          <a:p>
            <a:pPr algn="ctr"/>
            <a:r>
              <a:rPr lang="es-ES_tradn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www.wsstp.eu</a:t>
            </a:r>
          </a:p>
          <a:p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4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968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70C0"/>
                </a:solidFill>
                <a:latin typeface="Century Gothic" pitchFamily="34" charset="0"/>
              </a:rPr>
              <a:t>A changing environment</a:t>
            </a:r>
            <a:endParaRPr lang="en-GB" sz="32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3" name="PIJL-RECHTS 6"/>
          <p:cNvSpPr/>
          <p:nvPr/>
        </p:nvSpPr>
        <p:spPr bwMode="auto">
          <a:xfrm>
            <a:off x="74342" y="2478390"/>
            <a:ext cx="7452829" cy="17808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4" name="Ovaal 5"/>
          <p:cNvSpPr/>
          <p:nvPr/>
        </p:nvSpPr>
        <p:spPr bwMode="auto">
          <a:xfrm>
            <a:off x="218359" y="2478390"/>
            <a:ext cx="144016" cy="1780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" name="Ovaal 5"/>
          <p:cNvSpPr/>
          <p:nvPr/>
        </p:nvSpPr>
        <p:spPr bwMode="auto">
          <a:xfrm>
            <a:off x="1614805" y="2478390"/>
            <a:ext cx="144016" cy="1780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" name="Ovaal 5"/>
          <p:cNvSpPr/>
          <p:nvPr/>
        </p:nvSpPr>
        <p:spPr bwMode="auto">
          <a:xfrm>
            <a:off x="3419872" y="2478390"/>
            <a:ext cx="144016" cy="1780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230" y="2821109"/>
            <a:ext cx="143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tx2"/>
                </a:solidFill>
                <a:latin typeface="+mj-lt"/>
              </a:rPr>
              <a:t>WssTP initiated by EC</a:t>
            </a:r>
            <a:endParaRPr lang="en-GB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42" y="207267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tx2"/>
                </a:solidFill>
                <a:latin typeface="+mj-lt"/>
              </a:rPr>
              <a:t>2004</a:t>
            </a:r>
            <a:endParaRPr lang="en-GB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5707" y="207267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tx2"/>
                </a:solidFill>
                <a:latin typeface="+mj-lt"/>
              </a:rPr>
              <a:t>2006</a:t>
            </a:r>
            <a:endParaRPr lang="en-GB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3498" y="2821108"/>
            <a:ext cx="1464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tx2"/>
                </a:solidFill>
                <a:latin typeface="+mj-lt"/>
              </a:rPr>
              <a:t>WssTP Water Vision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0647" y="2852098"/>
            <a:ext cx="1716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tx2"/>
                </a:solidFill>
                <a:latin typeface="+mj-lt"/>
              </a:rPr>
              <a:t>WssTP SRA 1</a:t>
            </a:r>
            <a:r>
              <a:rPr lang="en-GB" sz="1400" b="1" baseline="30000" dirty="0" smtClean="0">
                <a:solidFill>
                  <a:schemeClr val="tx2"/>
                </a:solidFill>
                <a:latin typeface="+mj-lt"/>
              </a:rPr>
              <a:t>st </a:t>
            </a:r>
            <a:endParaRPr lang="en-GB" sz="1400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27257" y="326403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tx2"/>
                </a:solidFill>
                <a:latin typeface="+mj-lt"/>
              </a:rPr>
              <a:t>WssTP becomes a legal entity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21980" y="207267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tx2"/>
                </a:solidFill>
                <a:latin typeface="+mj-lt"/>
              </a:rPr>
              <a:t>2007</a:t>
            </a:r>
            <a:endParaRPr lang="en-GB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Ovaal 5"/>
          <p:cNvSpPr/>
          <p:nvPr/>
        </p:nvSpPr>
        <p:spPr bwMode="auto">
          <a:xfrm>
            <a:off x="4530071" y="2478390"/>
            <a:ext cx="144016" cy="1780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29277" y="207267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tx2"/>
                </a:solidFill>
                <a:latin typeface="+mj-lt"/>
              </a:rPr>
              <a:t>2010</a:t>
            </a:r>
            <a:endParaRPr lang="en-GB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12892" y="2868446"/>
            <a:ext cx="1716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tx2"/>
                </a:solidFill>
                <a:latin typeface="+mj-lt"/>
              </a:rPr>
              <a:t>WssTP SRA 2</a:t>
            </a:r>
            <a:r>
              <a:rPr lang="en-GB" sz="1400" b="1" baseline="30000" dirty="0" smtClean="0">
                <a:solidFill>
                  <a:schemeClr val="tx2"/>
                </a:solidFill>
                <a:latin typeface="+mj-lt"/>
              </a:rPr>
              <a:t>nd</a:t>
            </a:r>
            <a:endParaRPr lang="en-GB" sz="1400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Ovaal 5"/>
          <p:cNvSpPr/>
          <p:nvPr/>
        </p:nvSpPr>
        <p:spPr bwMode="auto">
          <a:xfrm>
            <a:off x="5957522" y="2478390"/>
            <a:ext cx="144016" cy="1780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0647" y="3841303"/>
            <a:ext cx="1716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tx2"/>
                </a:solidFill>
                <a:latin typeface="+mj-lt"/>
              </a:rPr>
              <a:t>Launch FP7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17101" y="2072670"/>
            <a:ext cx="568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tx2"/>
                </a:solidFill>
                <a:latin typeface="+mj-lt"/>
              </a:rPr>
              <a:t>2011</a:t>
            </a:r>
            <a:endParaRPr lang="en-GB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46326" y="2845594"/>
            <a:ext cx="1173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tx2"/>
                </a:solidFill>
                <a:latin typeface="+mj-lt"/>
              </a:rPr>
              <a:t>Expansion WssTP staff</a:t>
            </a:r>
          </a:p>
        </p:txBody>
      </p:sp>
      <p:sp>
        <p:nvSpPr>
          <p:cNvPr id="21" name="Ovaal 5"/>
          <p:cNvSpPr/>
          <p:nvPr/>
        </p:nvSpPr>
        <p:spPr bwMode="auto">
          <a:xfrm>
            <a:off x="7164288" y="2478390"/>
            <a:ext cx="144016" cy="1780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40215" y="207267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tx2"/>
                </a:solidFill>
                <a:latin typeface="+mj-lt"/>
              </a:rPr>
              <a:t>2012</a:t>
            </a:r>
            <a:endParaRPr lang="en-GB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68207" y="2897074"/>
            <a:ext cx="88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C000"/>
                </a:solidFill>
                <a:latin typeface="+mj-lt"/>
              </a:rPr>
              <a:t>Launch EIP Water</a:t>
            </a:r>
          </a:p>
        </p:txBody>
      </p:sp>
      <p:sp>
        <p:nvSpPr>
          <p:cNvPr id="24" name="Rechthoek 15"/>
          <p:cNvSpPr/>
          <p:nvPr/>
        </p:nvSpPr>
        <p:spPr bwMode="auto">
          <a:xfrm>
            <a:off x="7719730" y="2522912"/>
            <a:ext cx="203485" cy="890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b="1">
              <a:latin typeface="Arial" pitchFamily="34" charset="0"/>
            </a:endParaRPr>
          </a:p>
        </p:txBody>
      </p:sp>
      <p:sp>
        <p:nvSpPr>
          <p:cNvPr id="26" name="Rechthoek 15"/>
          <p:cNvSpPr/>
          <p:nvPr/>
        </p:nvSpPr>
        <p:spPr bwMode="auto">
          <a:xfrm>
            <a:off x="8571287" y="2522912"/>
            <a:ext cx="203485" cy="890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b="1">
              <a:latin typeface="Arial" pitchFamily="34" charset="0"/>
            </a:endParaRPr>
          </a:p>
        </p:txBody>
      </p:sp>
      <p:sp>
        <p:nvSpPr>
          <p:cNvPr id="27" name="Rechthoek 15"/>
          <p:cNvSpPr/>
          <p:nvPr/>
        </p:nvSpPr>
        <p:spPr bwMode="auto">
          <a:xfrm>
            <a:off x="8150341" y="2522912"/>
            <a:ext cx="203485" cy="890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b="1">
              <a:latin typeface="Arial" pitchFamily="34" charset="0"/>
            </a:endParaRPr>
          </a:p>
        </p:txBody>
      </p:sp>
      <p:sp>
        <p:nvSpPr>
          <p:cNvPr id="28" name="Ovaal 5"/>
          <p:cNvSpPr/>
          <p:nvPr/>
        </p:nvSpPr>
        <p:spPr bwMode="auto">
          <a:xfrm>
            <a:off x="8172400" y="2478390"/>
            <a:ext cx="144016" cy="1780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10859" y="3236606"/>
            <a:ext cx="128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C000"/>
                </a:solidFill>
                <a:latin typeface="+mj-lt"/>
              </a:rPr>
              <a:t>Horizon 2020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835465" y="2928829"/>
            <a:ext cx="86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FFC000"/>
                </a:solidFill>
                <a:latin typeface="+mj-lt"/>
              </a:rPr>
              <a:t>ETP 2020</a:t>
            </a:r>
            <a:endParaRPr lang="en-GB" sz="14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35465" y="3606866"/>
            <a:ext cx="1282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FFC000"/>
                </a:solidFill>
                <a:latin typeface="+mj-lt"/>
              </a:rPr>
              <a:t>Regional policy 2020</a:t>
            </a:r>
            <a:endParaRPr lang="en-GB" sz="14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55395" y="207267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tx2"/>
                </a:solidFill>
                <a:latin typeface="+mj-lt"/>
              </a:rPr>
              <a:t>2014</a:t>
            </a:r>
            <a:endParaRPr lang="en-GB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802208" y="4077072"/>
            <a:ext cx="1282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>
                <a:solidFill>
                  <a:schemeClr val="tx2"/>
                </a:solidFill>
              </a:rPr>
              <a:t>………….</a:t>
            </a:r>
            <a:endParaRPr lang="en-GB" sz="1200" b="1" dirty="0">
              <a:solidFill>
                <a:schemeClr val="tx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29277" y="3266405"/>
            <a:ext cx="1627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C000"/>
                </a:solidFill>
                <a:latin typeface="+mj-lt"/>
              </a:rPr>
              <a:t>EU2020 strategy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450668" y="4581360"/>
            <a:ext cx="3456000" cy="208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  <a:latin typeface="+mj-lt"/>
              </a:rPr>
              <a:t>5 EU targets for 2020</a:t>
            </a:r>
          </a:p>
          <a:p>
            <a:pPr marL="285750" lvl="1" indent="-285750">
              <a:buClr>
                <a:srgbClr val="FFC000"/>
              </a:buClr>
              <a:buFont typeface="Wingdings" pitchFamily="2" charset="2"/>
              <a:buChar char="ü"/>
            </a:pPr>
            <a:r>
              <a:rPr lang="en-GB" sz="2000" dirty="0" smtClean="0">
                <a:solidFill>
                  <a:schemeClr val="tx2"/>
                </a:solidFill>
                <a:latin typeface="+mj-lt"/>
              </a:rPr>
              <a:t>Employment</a:t>
            </a:r>
            <a:endParaRPr lang="en-GB" sz="2000" dirty="0">
              <a:solidFill>
                <a:schemeClr val="tx2"/>
              </a:solidFill>
              <a:latin typeface="+mj-lt"/>
            </a:endParaRPr>
          </a:p>
          <a:p>
            <a:pPr marL="285750" lvl="1" indent="-285750">
              <a:buClr>
                <a:srgbClr val="FFC000"/>
              </a:buClr>
              <a:buFont typeface="Wingdings" pitchFamily="2" charset="2"/>
              <a:buChar char="ü"/>
            </a:pPr>
            <a:r>
              <a:rPr lang="en-GB" sz="2000" dirty="0">
                <a:solidFill>
                  <a:schemeClr val="tx2"/>
                </a:solidFill>
                <a:latin typeface="+mj-lt"/>
              </a:rPr>
              <a:t>R&amp;D/innovation</a:t>
            </a:r>
          </a:p>
          <a:p>
            <a:pPr marL="285750" lvl="1" indent="-285750">
              <a:buClr>
                <a:srgbClr val="FFC000"/>
              </a:buClr>
              <a:buFont typeface="Wingdings" pitchFamily="2" charset="2"/>
              <a:buChar char="ü"/>
            </a:pPr>
            <a:r>
              <a:rPr lang="en-GB" sz="2000" dirty="0">
                <a:solidFill>
                  <a:schemeClr val="tx2"/>
                </a:solidFill>
                <a:latin typeface="+mj-lt"/>
              </a:rPr>
              <a:t>Climate change/energy</a:t>
            </a:r>
          </a:p>
          <a:p>
            <a:pPr marL="285750" lvl="1" indent="-285750">
              <a:buClr>
                <a:srgbClr val="FFC000"/>
              </a:buClr>
              <a:buFont typeface="Wingdings" pitchFamily="2" charset="2"/>
              <a:buChar char="ü"/>
            </a:pPr>
            <a:r>
              <a:rPr lang="en-GB" sz="2000" dirty="0">
                <a:solidFill>
                  <a:schemeClr val="tx2"/>
                </a:solidFill>
                <a:latin typeface="+mj-lt"/>
              </a:rPr>
              <a:t>Education </a:t>
            </a:r>
          </a:p>
          <a:p>
            <a:pPr marL="285750" lvl="1" indent="-285750">
              <a:buClr>
                <a:srgbClr val="FFC000"/>
              </a:buClr>
              <a:buFont typeface="Wingdings" pitchFamily="2" charset="2"/>
              <a:buChar char="ü"/>
            </a:pPr>
            <a:r>
              <a:rPr lang="en-GB" sz="2000" dirty="0" smtClean="0">
                <a:solidFill>
                  <a:schemeClr val="tx2"/>
                </a:solidFill>
                <a:latin typeface="+mj-lt"/>
              </a:rPr>
              <a:t>Poverty/social exclusion</a:t>
            </a:r>
            <a:endParaRPr lang="en-GB" sz="20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6" name="Picture 2" descr="https://encrypted-tbn0.gstatic.com/images?q=tbn:ANd9GcQcr1QpisjPz2U_OzY4Em_7gIQvvEXddzjSkgH1lUCwD7ccbIBPf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8862" y="4581360"/>
            <a:ext cx="3091130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329277" y="3775285"/>
            <a:ext cx="1898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tx2"/>
                </a:solidFill>
                <a:latin typeface="+mj-lt"/>
              </a:rPr>
              <a:t>Initiation ACQUEAU</a:t>
            </a:r>
          </a:p>
        </p:txBody>
      </p:sp>
    </p:spTree>
    <p:extLst>
      <p:ext uri="{BB962C8B-B14F-4D97-AF65-F5344CB8AC3E}">
        <p14:creationId xmlns:p14="http://schemas.microsoft.com/office/powerpoint/2010/main" val="8775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428927"/>
            <a:ext cx="6912768" cy="516842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6976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70C0"/>
                </a:solidFill>
                <a:latin typeface="Century Gothic" pitchFamily="34" charset="0"/>
              </a:rPr>
              <a:t>A changing environment</a:t>
            </a:r>
            <a:endParaRPr lang="en-GB" sz="3200" dirty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260648"/>
            <a:ext cx="5652120" cy="766763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latin typeface="Century Gothic" pitchFamily="34" charset="0"/>
              </a:rPr>
              <a:t>Global drivers in SRA 2010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916832"/>
            <a:ext cx="4503985" cy="4009306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en-GB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Water: a necessary but low cost good</a:t>
            </a:r>
          </a:p>
          <a:p>
            <a:pPr>
              <a:lnSpc>
                <a:spcPct val="95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en-GB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Demographic growth and urbanisation</a:t>
            </a:r>
          </a:p>
          <a:p>
            <a:pPr>
              <a:lnSpc>
                <a:spcPct val="95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en-GB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Increasing globalisation and wealth</a:t>
            </a:r>
          </a:p>
          <a:p>
            <a:pPr>
              <a:lnSpc>
                <a:spcPct val="95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en-GB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Spatial and temporal pressure</a:t>
            </a:r>
            <a:br>
              <a:rPr lang="en-GB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(coastal urbanisation, tourism)</a:t>
            </a:r>
          </a:p>
          <a:p>
            <a:pPr>
              <a:lnSpc>
                <a:spcPct val="95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en-GB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Global warming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5059" y="1916832"/>
            <a:ext cx="3157538" cy="4550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442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29408" y="188640"/>
            <a:ext cx="6779096" cy="778098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0070C0"/>
                </a:solidFill>
                <a:latin typeface="Century Gothic" pitchFamily="34" charset="0"/>
              </a:rPr>
              <a:t>Major Challenges in SRA 2010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656730"/>
            <a:ext cx="5400599" cy="5300662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Coping with increasing water stress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(quantity &amp; quality)</a:t>
            </a:r>
          </a:p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Reducing impact of extreme events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(droughts and floods)</a:t>
            </a:r>
          </a:p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Managing aging or lacking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infrastructure</a:t>
            </a:r>
          </a:p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fr-F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Facilitating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technology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transfer</a:t>
            </a:r>
            <a:endParaRPr lang="fr-F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fr-F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Establishing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 “</a:t>
            </a:r>
            <a:r>
              <a:rPr lang="fr-F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Enabling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Framework”</a:t>
            </a:r>
          </a:p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MDGs for Sustainable </a:t>
            </a:r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Water Supply and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Sanitation Services</a:t>
            </a:r>
            <a:b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Developing Countries</a:t>
            </a:r>
            <a:endParaRPr lang="fr-F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3420443" cy="4834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08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41376" y="125760"/>
            <a:ext cx="7139136" cy="1143000"/>
          </a:xfrm>
        </p:spPr>
        <p:txBody>
          <a:bodyPr>
            <a:noAutofit/>
          </a:bodyPr>
          <a:lstStyle/>
          <a:p>
            <a:r>
              <a:rPr lang="fr-FR" sz="3200" dirty="0" err="1" smtClean="0">
                <a:solidFill>
                  <a:srgbClr val="0070C0"/>
                </a:solidFill>
                <a:latin typeface="Century Gothic" pitchFamily="34" charset="0"/>
              </a:rPr>
              <a:t>Address</a:t>
            </a:r>
            <a:r>
              <a:rPr lang="fr-FR" sz="3200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  <a:latin typeface="Century Gothic" pitchFamily="34" charset="0"/>
              </a:rPr>
              <a:t>research</a:t>
            </a:r>
            <a:r>
              <a:rPr lang="fr-FR" sz="3200" dirty="0" smtClean="0">
                <a:solidFill>
                  <a:srgbClr val="0070C0"/>
                </a:solidFill>
                <a:latin typeface="Century Gothic" pitchFamily="34" charset="0"/>
              </a:rPr>
              <a:t> and innovation </a:t>
            </a:r>
            <a:r>
              <a:rPr lang="fr-FR" sz="3200" dirty="0" err="1" smtClean="0">
                <a:solidFill>
                  <a:srgbClr val="0070C0"/>
                </a:solidFill>
                <a:latin typeface="Century Gothic" pitchFamily="34" charset="0"/>
              </a:rPr>
              <a:t>based</a:t>
            </a:r>
            <a:r>
              <a:rPr lang="fr-FR" sz="3200" dirty="0" smtClean="0">
                <a:solidFill>
                  <a:srgbClr val="0070C0"/>
                </a:solidFill>
                <a:latin typeface="Century Gothic" pitchFamily="34" charset="0"/>
              </a:rPr>
              <a:t> on the water cycle</a:t>
            </a:r>
          </a:p>
        </p:txBody>
      </p:sp>
      <p:pic>
        <p:nvPicPr>
          <p:cNvPr id="14339" name="Picture 4" descr="cycle_eau_CMJN_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1357313"/>
            <a:ext cx="5545138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7" name="AutoShape 5"/>
          <p:cNvSpPr>
            <a:spLocks noChangeArrowheads="1"/>
          </p:cNvSpPr>
          <p:nvPr/>
        </p:nvSpPr>
        <p:spPr bwMode="auto">
          <a:xfrm>
            <a:off x="5168900" y="4006850"/>
            <a:ext cx="3313113" cy="1582738"/>
          </a:xfrm>
          <a:prstGeom prst="diamond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fr-FR" b="1" dirty="0" err="1">
                <a:solidFill>
                  <a:schemeClr val="tx2"/>
                </a:solidFill>
                <a:latin typeface="+mj-lt"/>
              </a:rPr>
              <a:t>Coastal</a:t>
            </a:r>
            <a:r>
              <a:rPr lang="fr-FR" b="1" dirty="0">
                <a:solidFill>
                  <a:schemeClr val="tx2"/>
                </a:solidFill>
                <a:latin typeface="+mj-lt"/>
              </a:rPr>
              <a:t> Zones</a:t>
            </a:r>
          </a:p>
        </p:txBody>
      </p:sp>
      <p:sp>
        <p:nvSpPr>
          <p:cNvPr id="131078" name="AutoShape 6"/>
          <p:cNvSpPr>
            <a:spLocks noChangeArrowheads="1"/>
          </p:cNvSpPr>
          <p:nvPr/>
        </p:nvSpPr>
        <p:spPr bwMode="auto">
          <a:xfrm>
            <a:off x="1785938" y="4006850"/>
            <a:ext cx="3313112" cy="1582738"/>
          </a:xfrm>
          <a:prstGeom prst="diamond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fr-FR" b="1">
                <a:solidFill>
                  <a:schemeClr val="tx2"/>
                </a:solidFill>
                <a:latin typeface="+mj-lt"/>
              </a:rPr>
              <a:t>Urban Areas</a:t>
            </a:r>
          </a:p>
        </p:txBody>
      </p:sp>
      <p:sp>
        <p:nvSpPr>
          <p:cNvPr id="131079" name="AutoShape 7"/>
          <p:cNvSpPr>
            <a:spLocks noChangeArrowheads="1"/>
          </p:cNvSpPr>
          <p:nvPr/>
        </p:nvSpPr>
        <p:spPr bwMode="auto">
          <a:xfrm>
            <a:off x="103188" y="3189288"/>
            <a:ext cx="3313112" cy="1582737"/>
          </a:xfrm>
          <a:prstGeom prst="diamond">
            <a:avLst/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fr-FR" b="1" dirty="0">
                <a:solidFill>
                  <a:schemeClr val="tx2"/>
                </a:solidFill>
                <a:latin typeface="+mj-lt"/>
              </a:rPr>
              <a:t>Agriculture</a:t>
            </a:r>
          </a:p>
        </p:txBody>
      </p:sp>
      <p:sp>
        <p:nvSpPr>
          <p:cNvPr id="131080" name="AutoShape 8"/>
          <p:cNvSpPr>
            <a:spLocks noChangeArrowheads="1"/>
          </p:cNvSpPr>
          <p:nvPr/>
        </p:nvSpPr>
        <p:spPr bwMode="auto">
          <a:xfrm>
            <a:off x="5168900" y="2376488"/>
            <a:ext cx="3313113" cy="1582737"/>
          </a:xfrm>
          <a:prstGeom prst="diamond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fr-FR" b="1" dirty="0" err="1">
                <a:solidFill>
                  <a:schemeClr val="tx2"/>
                </a:solidFill>
                <a:latin typeface="+mj-lt"/>
              </a:rPr>
              <a:t>Industry</a:t>
            </a:r>
            <a:endParaRPr lang="fr-FR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1081" name="AutoShape 9"/>
          <p:cNvSpPr>
            <a:spLocks noChangeArrowheads="1"/>
          </p:cNvSpPr>
          <p:nvPr/>
        </p:nvSpPr>
        <p:spPr bwMode="auto">
          <a:xfrm>
            <a:off x="3467100" y="3192463"/>
            <a:ext cx="3313113" cy="1582737"/>
          </a:xfrm>
          <a:prstGeom prst="diamond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fr-FR" b="1">
                <a:solidFill>
                  <a:schemeClr val="tx2"/>
                </a:solidFill>
                <a:latin typeface="+mj-lt"/>
              </a:rPr>
              <a:t>Degraded zones</a:t>
            </a:r>
          </a:p>
        </p:txBody>
      </p:sp>
      <p:sp>
        <p:nvSpPr>
          <p:cNvPr id="131082" name="AutoShape 10"/>
          <p:cNvSpPr>
            <a:spLocks noChangeArrowheads="1"/>
          </p:cNvSpPr>
          <p:nvPr/>
        </p:nvSpPr>
        <p:spPr bwMode="auto">
          <a:xfrm>
            <a:off x="1784350" y="2374900"/>
            <a:ext cx="3313113" cy="1582738"/>
          </a:xfrm>
          <a:prstGeom prst="diamond">
            <a:avLst/>
          </a:prstGeom>
          <a:noFill/>
          <a:ln w="38100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fr-FR" b="1" dirty="0" err="1">
                <a:solidFill>
                  <a:schemeClr val="tx2"/>
                </a:solidFill>
                <a:latin typeface="+mj-lt"/>
              </a:rPr>
              <a:t>Extreme</a:t>
            </a:r>
            <a:r>
              <a:rPr lang="fr-FR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fr-FR" b="1" dirty="0" err="1">
                <a:solidFill>
                  <a:schemeClr val="tx2"/>
                </a:solidFill>
                <a:latin typeface="+mj-lt"/>
              </a:rPr>
              <a:t>events</a:t>
            </a:r>
            <a:endParaRPr lang="fr-FR" b="1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1" name="Connecteur droit avec flèche 10"/>
          <p:cNvCxnSpPr>
            <a:cxnSpLocks noChangeShapeType="1"/>
          </p:cNvCxnSpPr>
          <p:nvPr/>
        </p:nvCxnSpPr>
        <p:spPr bwMode="auto">
          <a:xfrm>
            <a:off x="2916238" y="5805488"/>
            <a:ext cx="2951162" cy="71437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2" name="Connecteur droit avec flèche 11"/>
          <p:cNvCxnSpPr>
            <a:cxnSpLocks noChangeShapeType="1"/>
          </p:cNvCxnSpPr>
          <p:nvPr/>
        </p:nvCxnSpPr>
        <p:spPr bwMode="auto">
          <a:xfrm>
            <a:off x="2843213" y="1989138"/>
            <a:ext cx="2952750" cy="71437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3" name="Connecteur droit avec flèche 12"/>
          <p:cNvCxnSpPr>
            <a:cxnSpLocks noChangeShapeType="1"/>
          </p:cNvCxnSpPr>
          <p:nvPr/>
        </p:nvCxnSpPr>
        <p:spPr bwMode="auto">
          <a:xfrm>
            <a:off x="2843213" y="4149725"/>
            <a:ext cx="2952750" cy="71438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round/>
            <a:headEnd type="arrow" w="med" len="med"/>
            <a:tailEnd type="arrow" w="med" len="med"/>
          </a:ln>
        </p:spPr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 animBg="1"/>
      <p:bldP spid="131078" grpId="0" animBg="1"/>
      <p:bldP spid="131079" grpId="0" animBg="1"/>
      <p:bldP spid="131080" grpId="0" animBg="1"/>
      <p:bldP spid="131081" grpId="0" animBg="1"/>
      <p:bldP spid="1310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717029" y="404664"/>
            <a:ext cx="8183563" cy="550565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0070C0"/>
                </a:solidFill>
                <a:latin typeface="Century Gothic" pitchFamily="34" charset="0"/>
              </a:rPr>
              <a:t>WssTP, a </a:t>
            </a:r>
            <a:r>
              <a:rPr lang="en-GB" sz="3200" dirty="0">
                <a:solidFill>
                  <a:srgbClr val="0070C0"/>
                </a:solidFill>
                <a:latin typeface="Century Gothic" pitchFamily="34" charset="0"/>
              </a:rPr>
              <a:t>growing organization!!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20072" y="5544611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2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292080" y="2348880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Calibri" pitchFamily="34" charset="0"/>
              </a:rPr>
              <a:t>1</a:t>
            </a:r>
            <a:endParaRPr lang="en-US" sz="1400" dirty="0">
              <a:latin typeface="Calibri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7504" y="1628800"/>
            <a:ext cx="5400600" cy="4897536"/>
            <a:chOff x="1765016" y="1422152"/>
            <a:chExt cx="5400600" cy="4897536"/>
          </a:xfrm>
        </p:grpSpPr>
        <p:pic>
          <p:nvPicPr>
            <p:cNvPr id="24" name="Picture 23" descr="C:\Users\LaptopHP2\Desktop\map.pn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016" y="1422152"/>
              <a:ext cx="5400600" cy="48975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2339752" y="4653136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dirty="0" smtClean="0">
                  <a:latin typeface="Calibri" pitchFamily="34" charset="0"/>
                </a:rPr>
                <a:t>23</a:t>
              </a: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31840" y="4068152"/>
              <a:ext cx="504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dirty="0" smtClean="0"/>
                <a:t>9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59832" y="3356992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dirty="0" smtClean="0"/>
                <a:t>13</a:t>
              </a:r>
              <a:endParaRPr lang="en-US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67943" y="3818657"/>
              <a:ext cx="2880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dirty="0" smtClean="0"/>
                <a:t>4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16128" y="4653136"/>
              <a:ext cx="2608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600" dirty="0" smtClean="0"/>
                <a:t>6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48064" y="5085184"/>
              <a:ext cx="288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 smtClean="0"/>
                <a:t>2</a:t>
              </a:r>
              <a:endParaRPr lang="en-US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79912" y="4221088"/>
              <a:ext cx="288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/>
                <a:t>2</a:t>
              </a:r>
              <a:endParaRPr lang="en-US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63988" y="4221088"/>
              <a:ext cx="1620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dirty="0" smtClean="0"/>
                <a:t>3</a:t>
              </a:r>
              <a:endParaRPr lang="en-US" sz="1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63988" y="3898875"/>
              <a:ext cx="324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 smtClean="0"/>
                <a:t>1</a:t>
              </a:r>
              <a:endParaRPr lang="en-US" sz="1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35896" y="3717032"/>
              <a:ext cx="2880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dirty="0" smtClean="0"/>
                <a:t>6</a:t>
              </a:r>
              <a:endParaRPr lang="en-US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79910" y="3510880"/>
              <a:ext cx="4320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dirty="0" smtClean="0"/>
                <a:t>14</a:t>
              </a:r>
              <a:endParaRPr lang="en-US" sz="1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16128" y="3212976"/>
              <a:ext cx="2398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dirty="0" smtClean="0">
                  <a:latin typeface="Calibri" pitchFamily="34" charset="0"/>
                </a:rPr>
                <a:t>4</a:t>
              </a: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211960" y="2636912"/>
              <a:ext cx="333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dirty="0" smtClean="0">
                  <a:latin typeface="Calibri" pitchFamily="34" charset="0"/>
                </a:rPr>
                <a:t>6</a:t>
              </a: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26006" y="2790800"/>
              <a:ext cx="1620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1400" dirty="0" smtClean="0">
                  <a:latin typeface="Calibri" pitchFamily="34" charset="0"/>
                </a:rPr>
                <a:t>3</a:t>
              </a: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292080" y="2348880"/>
              <a:ext cx="3600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dirty="0" smtClean="0">
                  <a:latin typeface="Calibri" pitchFamily="34" charset="0"/>
                </a:rPr>
                <a:t>1</a:t>
              </a:r>
              <a:endParaRPr lang="en-US" sz="1400" dirty="0">
                <a:latin typeface="Calibri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614235" y="4168329"/>
            <a:ext cx="354322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  <a:latin typeface="+mj-lt"/>
              </a:rPr>
              <a:t>WssTP membership colleges:</a:t>
            </a:r>
          </a:p>
          <a:p>
            <a:endParaRPr lang="en-GB" sz="1400" dirty="0" smtClean="0">
              <a:solidFill>
                <a:schemeClr val="tx1"/>
              </a:solidFill>
            </a:endParaRPr>
          </a:p>
          <a:p>
            <a:r>
              <a:rPr lang="en-GB" sz="1400" dirty="0" smtClean="0">
                <a:solidFill>
                  <a:schemeClr val="tx2"/>
                </a:solidFill>
                <a:latin typeface="+mj-lt"/>
              </a:rPr>
              <a:t>College A: Multinational corporations</a:t>
            </a:r>
          </a:p>
          <a:p>
            <a:r>
              <a:rPr lang="en-GB" sz="1400" dirty="0" smtClean="0">
                <a:solidFill>
                  <a:schemeClr val="tx2"/>
                </a:solidFill>
                <a:latin typeface="+mj-lt"/>
              </a:rPr>
              <a:t>College B: Research &amp; Technology 			developers</a:t>
            </a:r>
          </a:p>
          <a:p>
            <a:r>
              <a:rPr lang="en-GB" sz="1400" dirty="0" smtClean="0">
                <a:solidFill>
                  <a:schemeClr val="tx2"/>
                </a:solidFill>
                <a:latin typeface="+mj-lt"/>
              </a:rPr>
              <a:t>College C: Utilities</a:t>
            </a:r>
          </a:p>
          <a:p>
            <a:r>
              <a:rPr lang="en-GB" sz="1400" dirty="0" smtClean="0">
                <a:solidFill>
                  <a:schemeClr val="tx2"/>
                </a:solidFill>
                <a:latin typeface="+mj-lt"/>
              </a:rPr>
              <a:t>College D: Suppliers &amp; SMEs</a:t>
            </a:r>
          </a:p>
          <a:p>
            <a:r>
              <a:rPr lang="en-GB" sz="1400" dirty="0" smtClean="0">
                <a:solidFill>
                  <a:schemeClr val="tx2"/>
                </a:solidFill>
                <a:latin typeface="+mj-lt"/>
              </a:rPr>
              <a:t>College E: Large water users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96858" y="4724648"/>
            <a:ext cx="324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tx1"/>
                </a:solidFill>
              </a:rPr>
              <a:t>1</a:t>
            </a:r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42" name="Chart 41"/>
          <p:cNvGraphicFramePr/>
          <p:nvPr>
            <p:extLst>
              <p:ext uri="{D42A27DB-BD31-4B8C-83A1-F6EECF244321}">
                <p14:modId xmlns:p14="http://schemas.microsoft.com/office/powerpoint/2010/main" val="2712903425"/>
              </p:ext>
            </p:extLst>
          </p:nvPr>
        </p:nvGraphicFramePr>
        <p:xfrm>
          <a:off x="5614235" y="1473208"/>
          <a:ext cx="3456384" cy="2366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007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309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70DA94C472094C95F265754E7D3D0F" ma:contentTypeVersion="0" ma:contentTypeDescription="Create a new document." ma:contentTypeScope="" ma:versionID="6e601d3c62abf717c0b604893cb3efa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3BB5DA-671F-4885-9B58-5FC6D29BA8B8}">
  <ds:schemaRefs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E259C13-3066-412F-9C50-4CCB4413FC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342F498-975A-49DC-A406-84F0C655D8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20130915</Template>
  <TotalTime>44</TotalTime>
  <Words>1096</Words>
  <Application>Microsoft Office PowerPoint</Application>
  <PresentationFormat>Apresentação na tela (4:3)</PresentationFormat>
  <Paragraphs>336</Paragraphs>
  <Slides>33</Slides>
  <Notes>10</Notes>
  <HiddenSlides>12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33</vt:i4>
      </vt:variant>
    </vt:vector>
  </HeadingPairs>
  <TitlesOfParts>
    <vt:vector size="35" baseType="lpstr">
      <vt:lpstr>20130915</vt:lpstr>
      <vt:lpstr>Custom Design</vt:lpstr>
      <vt:lpstr>Apresentação do PowerPoint</vt:lpstr>
      <vt:lpstr>Water, a key sector</vt:lpstr>
      <vt:lpstr>Key facts on WssTP</vt:lpstr>
      <vt:lpstr>A changing environment</vt:lpstr>
      <vt:lpstr>A changing environment</vt:lpstr>
      <vt:lpstr>Global drivers in SRA 2010</vt:lpstr>
      <vt:lpstr>Major Challenges in SRA 2010</vt:lpstr>
      <vt:lpstr>Address research and innovation based on the water cycle</vt:lpstr>
      <vt:lpstr>WssTP, a growing organization!!</vt:lpstr>
      <vt:lpstr>WssTP Members   Industrie and SME’s</vt:lpstr>
      <vt:lpstr>WssTP Members   Academics &amp; Research</vt:lpstr>
      <vt:lpstr>Apresentação do PowerPoint</vt:lpstr>
      <vt:lpstr>WssTP Board Members</vt:lpstr>
      <vt:lpstr>Services to members</vt:lpstr>
      <vt:lpstr>Apresentação do PowerPoint</vt:lpstr>
      <vt:lpstr>Apresentação do PowerPoint</vt:lpstr>
      <vt:lpstr>Web services</vt:lpstr>
      <vt:lpstr>Web services</vt:lpstr>
      <vt:lpstr>WssTP project place</vt:lpstr>
      <vt:lpstr>Apresentação do PowerPoint</vt:lpstr>
      <vt:lpstr>Apresentação do PowerPoint</vt:lpstr>
      <vt:lpstr>Apresentação do PowerPoint</vt:lpstr>
      <vt:lpstr>Examples of research projects supported and/or inspired by WssTP (FP6 &amp; FP7)</vt:lpstr>
      <vt:lpstr>WssTP project statistics FP7 2013 Inno-Demo call (€50M)</vt:lpstr>
      <vt:lpstr>Apresentação do PowerPoint</vt:lpstr>
      <vt:lpstr>WssTP driver behind EIP Water</vt:lpstr>
      <vt:lpstr>Key representation of WssTP members in EIP Water</vt:lpstr>
      <vt:lpstr>European Innovation Partnership on Water</vt:lpstr>
      <vt:lpstr>Apresentação do PowerPoint</vt:lpstr>
      <vt:lpstr>Water sector coordination</vt:lpstr>
      <vt:lpstr>WATER from FP7 to HORIZON </vt:lpstr>
      <vt:lpstr>WATER in HORIZON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acastro</dc:creator>
  <cp:lastModifiedBy>Joaquim Calé</cp:lastModifiedBy>
  <cp:revision>585</cp:revision>
  <cp:lastPrinted>2013-04-25T09:54:37Z</cp:lastPrinted>
  <dcterms:modified xsi:type="dcterms:W3CDTF">2014-03-06T21:42:28Z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0x010100F770DA94C472094C95F265754E7D3D0F</vt:lpwstr>
  </property>
</Properties>
</file>