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pn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5.jpg" ContentType="image/jpeg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7" r:id="rId2"/>
    <p:sldId id="664" r:id="rId3"/>
    <p:sldId id="665" r:id="rId4"/>
    <p:sldId id="666" r:id="rId5"/>
    <p:sldId id="668" r:id="rId6"/>
    <p:sldId id="671" r:id="rId7"/>
    <p:sldId id="669" r:id="rId8"/>
    <p:sldId id="661" r:id="rId9"/>
    <p:sldId id="653" r:id="rId10"/>
    <p:sldId id="674" r:id="rId11"/>
    <p:sldId id="625" r:id="rId12"/>
    <p:sldId id="648" r:id="rId13"/>
    <p:sldId id="649" r:id="rId14"/>
    <p:sldId id="662" r:id="rId15"/>
    <p:sldId id="663" r:id="rId16"/>
    <p:sldId id="675" r:id="rId17"/>
    <p:sldId id="677" r:id="rId18"/>
    <p:sldId id="676" r:id="rId19"/>
  </p:sldIdLst>
  <p:sldSz cx="9906000" cy="6858000" type="A4"/>
  <p:notesSz cx="6781800" cy="9920288"/>
  <p:defaultTextStyle>
    <a:defPPr>
      <a:defRPr lang="en-US"/>
    </a:defPPr>
    <a:lvl1pPr marL="0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156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313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469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625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781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938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2094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5250" algn="l" defTabSz="94631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3366"/>
    <a:srgbClr val="66CCFF"/>
    <a:srgbClr val="EAE8F8"/>
    <a:srgbClr val="C437F8"/>
    <a:srgbClr val="CC76F8"/>
    <a:srgbClr val="F2BCF8"/>
    <a:srgbClr val="A84BFF"/>
    <a:srgbClr val="F36001"/>
    <a:srgbClr val="E35A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9500" autoAdjust="0"/>
    <p:restoredTop sz="97258" autoAdjust="0"/>
  </p:normalViewPr>
  <p:slideViewPr>
    <p:cSldViewPr>
      <p:cViewPr>
        <p:scale>
          <a:sx n="100" d="100"/>
          <a:sy n="100" d="100"/>
        </p:scale>
        <p:origin x="-800" y="192"/>
      </p:cViewPr>
      <p:guideLst>
        <p:guide orient="horz" pos="2658"/>
        <p:guide pos="30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9A2366-3531-4E70-95F0-290EC3D572C4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4A20877-4073-400D-9B08-95900F958F26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2400" b="1" i="1" dirty="0" err="1" smtClean="0">
              <a:solidFill>
                <a:schemeClr val="bg1"/>
              </a:solidFill>
            </a:rPr>
            <a:t>Concluded</a:t>
          </a:r>
          <a:endParaRPr lang="pt-PT" sz="2400" b="1" i="1" dirty="0">
            <a:solidFill>
              <a:schemeClr val="bg1"/>
            </a:solidFill>
          </a:endParaRPr>
        </a:p>
      </dgm:t>
    </dgm:pt>
    <dgm:pt modelId="{6E0E3E96-ADEB-4EA1-A766-297E0C27E428}" type="parTrans" cxnId="{6A2A94CA-2BA9-4A0C-8F4D-E09E8DA0D066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A31E278C-6F55-4C7B-9614-651D90DE4BCB}" type="sibTrans" cxnId="{6A2A94CA-2BA9-4A0C-8F4D-E09E8DA0D066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B44D5029-09E7-44D8-B625-E4906B52C571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6th WWF – Marseille</a:t>
          </a:r>
          <a:endParaRPr lang="pt-PT" sz="1800" i="1" dirty="0">
            <a:solidFill>
              <a:srgbClr val="003366"/>
            </a:solidFill>
          </a:endParaRPr>
        </a:p>
      </dgm:t>
    </dgm:pt>
    <dgm:pt modelId="{2D3FA83F-4F58-40C1-A421-09BEAB34B01C}" type="parTrans" cxnId="{F188ABAD-787F-4285-A37E-A3096168FC65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7F51C408-513B-43AF-B9D1-D8861D11E101}" type="sibTrans" cxnId="{F188ABAD-787F-4285-A37E-A3096168FC65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8CE26D88-A20A-4D9B-82B9-311776E67AA4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err="1" smtClean="0">
              <a:solidFill>
                <a:srgbClr val="003366"/>
              </a:solidFill>
            </a:rPr>
            <a:t>Morocco</a:t>
          </a:r>
          <a:r>
            <a:rPr lang="pt-PT" sz="1800" i="1" dirty="0" smtClean="0">
              <a:solidFill>
                <a:srgbClr val="003366"/>
              </a:solidFill>
            </a:rPr>
            <a:t> UNECE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appraisal</a:t>
          </a:r>
          <a:endParaRPr lang="pt-PT" sz="1800" i="1" dirty="0">
            <a:solidFill>
              <a:srgbClr val="003366"/>
            </a:solidFill>
          </a:endParaRPr>
        </a:p>
      </dgm:t>
    </dgm:pt>
    <dgm:pt modelId="{A21E1865-D5F5-457E-B96C-2D65FD968D70}" type="parTrans" cxnId="{1E50F8D9-412C-4F22-8A93-735AEB06B543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3A1ECEDD-9209-4165-AA8A-53595369A9E7}" type="sibTrans" cxnId="{1E50F8D9-412C-4F22-8A93-735AEB06B543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2F9DE307-270D-4DF0-8561-C609B5942B90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2400" b="1" i="1" dirty="0" err="1" smtClean="0">
              <a:solidFill>
                <a:schemeClr val="bg1"/>
              </a:solidFill>
            </a:rPr>
            <a:t>On-going</a:t>
          </a:r>
          <a:endParaRPr lang="pt-PT" sz="2400" b="1" i="1" dirty="0">
            <a:solidFill>
              <a:schemeClr val="bg1"/>
            </a:solidFill>
          </a:endParaRPr>
        </a:p>
      </dgm:t>
    </dgm:pt>
    <dgm:pt modelId="{E7CC5C1F-5EB6-44BF-91B9-D0445141AEC2}" type="parTrans" cxnId="{B2985E28-F8F3-407E-A52A-35421A442DB0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C9C774F8-2B05-465C-9E30-F082E0D0D6F0}" type="sibTrans" cxnId="{B2985E28-F8F3-407E-A52A-35421A442DB0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4E04E9F4-8AC4-417A-BC8B-91ABB5E7C9B0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EU EIP </a:t>
          </a:r>
          <a:r>
            <a:rPr lang="pt-PT" sz="1800" i="1" dirty="0" err="1" smtClean="0">
              <a:solidFill>
                <a:srgbClr val="003366"/>
              </a:solidFill>
            </a:rPr>
            <a:t>on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endParaRPr lang="pt-PT" sz="1800" i="1" dirty="0">
            <a:solidFill>
              <a:srgbClr val="003366"/>
            </a:solidFill>
          </a:endParaRPr>
        </a:p>
      </dgm:t>
    </dgm:pt>
    <dgm:pt modelId="{A811A65F-9891-4291-BA53-D6F533411285}" type="parTrans" cxnId="{6ED6A538-2EF9-4397-9423-49D75BE76249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FE8506A0-B422-4D27-A6A1-42DED35CA003}" type="sibTrans" cxnId="{6ED6A538-2EF9-4397-9423-49D75BE76249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CD0E8AC6-1A8C-456A-B38F-F3A83C7A643D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CEWP – China </a:t>
          </a:r>
          <a:r>
            <a:rPr lang="pt-PT" sz="1800" i="1" dirty="0" err="1" smtClean="0">
              <a:solidFill>
                <a:srgbClr val="003366"/>
              </a:solidFill>
            </a:rPr>
            <a:t>Europe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Platform</a:t>
          </a:r>
          <a:endParaRPr lang="pt-PT" sz="1800" i="1" dirty="0">
            <a:solidFill>
              <a:srgbClr val="003366"/>
            </a:solidFill>
          </a:endParaRPr>
        </a:p>
      </dgm:t>
    </dgm:pt>
    <dgm:pt modelId="{E893E0BA-5A35-4F6D-9153-E2FA16B32753}" type="parTrans" cxnId="{C055C0DD-1EDF-4BBD-8814-D17CB915979E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8FE0E786-4ADB-43A0-B44C-24A2841DCAE3}" type="sibTrans" cxnId="{C055C0DD-1EDF-4BBD-8814-D17CB915979E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22CAB953-CBF3-4107-8C7D-7A7DAE1C7453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2400" b="1" i="1" dirty="0" err="1" smtClean="0">
              <a:solidFill>
                <a:schemeClr val="bg1"/>
              </a:solidFill>
            </a:rPr>
            <a:t>Planned</a:t>
          </a:r>
          <a:endParaRPr lang="pt-PT" sz="2400" b="1" i="1" dirty="0">
            <a:solidFill>
              <a:schemeClr val="bg1"/>
            </a:solidFill>
          </a:endParaRPr>
        </a:p>
      </dgm:t>
    </dgm:pt>
    <dgm:pt modelId="{F6819521-999B-49A6-8B10-279B00C30500}" type="parTrans" cxnId="{180B9861-0780-4DD3-A6D7-CF534AEA6611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E434557F-4A05-4C19-97CE-901AE8DF969A}" type="sibTrans" cxnId="{180B9861-0780-4DD3-A6D7-CF534AEA6611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88570128-FAF4-41F2-BC2C-8EC9A7CA987F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IWA 2012 – </a:t>
          </a:r>
          <a:r>
            <a:rPr lang="pt-PT" sz="1800" i="1" dirty="0" err="1" smtClean="0">
              <a:solidFill>
                <a:srgbClr val="003366"/>
              </a:solidFill>
            </a:rPr>
            <a:t>Busan</a:t>
          </a:r>
          <a:endParaRPr lang="pt-PT" sz="1800" i="1" dirty="0">
            <a:solidFill>
              <a:srgbClr val="003366"/>
            </a:solidFill>
          </a:endParaRPr>
        </a:p>
      </dgm:t>
    </dgm:pt>
    <dgm:pt modelId="{D3AD78AF-A080-484B-911D-EA01A3887EB4}" type="parTrans" cxnId="{F8DD694E-BDE4-4FE0-8EEF-9ADDDAEC6689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9704F999-8568-4064-8F63-14223BAB3377}" type="sibTrans" cxnId="{F8DD694E-BDE4-4FE0-8EEF-9ADDDAEC6689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381AEB65-EF0B-4E06-A63A-42852EE4FABA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Business </a:t>
          </a:r>
          <a:r>
            <a:rPr lang="pt-PT" sz="1800" i="1" dirty="0" err="1" smtClean="0">
              <a:solidFill>
                <a:srgbClr val="003366"/>
              </a:solidFill>
            </a:rPr>
            <a:t>missions</a:t>
          </a:r>
          <a:endParaRPr lang="pt-PT" sz="1800" i="1" dirty="0">
            <a:solidFill>
              <a:srgbClr val="003366"/>
            </a:solidFill>
          </a:endParaRPr>
        </a:p>
      </dgm:t>
    </dgm:pt>
    <dgm:pt modelId="{97D3C279-2003-4DCC-B2BB-046F173B3CAA}" type="parTrans" cxnId="{82A044F9-B936-4AE8-8100-7A007190124F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90E9746D-091F-4780-B59A-10C4876B2A75}" type="sibTrans" cxnId="{82A044F9-B936-4AE8-8100-7A007190124F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DAAC99A2-8EC2-4E28-B717-6520D082A0EB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600" i="1" dirty="0" err="1" smtClean="0">
              <a:solidFill>
                <a:srgbClr val="003366"/>
              </a:solidFill>
            </a:rPr>
            <a:t>Serbia</a:t>
          </a:r>
          <a:endParaRPr lang="pt-PT" sz="1600" i="1" dirty="0">
            <a:solidFill>
              <a:srgbClr val="003366"/>
            </a:solidFill>
          </a:endParaRPr>
        </a:p>
      </dgm:t>
    </dgm:pt>
    <dgm:pt modelId="{BDD27D34-72F2-4C07-ABA5-1C9C75143182}" type="parTrans" cxnId="{0A3B7B7B-F14F-4FFD-8D75-42EF8192E0B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145EAC0C-CFD1-4E45-A2B6-246E7C206E79}" type="sibTrans" cxnId="{0A3B7B7B-F14F-4FFD-8D75-42EF8192E0B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49864E2C-B673-4B14-92BB-18A4DAAF22B3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600" i="1" dirty="0" err="1" smtClean="0">
              <a:solidFill>
                <a:srgbClr val="003366"/>
              </a:solidFill>
            </a:rPr>
            <a:t>AfDB</a:t>
          </a:r>
          <a:r>
            <a:rPr lang="pt-PT" sz="1600" i="1" dirty="0" smtClean="0">
              <a:solidFill>
                <a:srgbClr val="003366"/>
              </a:solidFill>
            </a:rPr>
            <a:t>/ </a:t>
          </a:r>
          <a:r>
            <a:rPr lang="pt-PT" sz="1600" i="1" dirty="0" err="1" smtClean="0">
              <a:solidFill>
                <a:srgbClr val="003366"/>
              </a:solidFill>
            </a:rPr>
            <a:t>Tunisia</a:t>
          </a:r>
          <a:endParaRPr lang="pt-PT" sz="1600" i="1" dirty="0">
            <a:solidFill>
              <a:srgbClr val="003366"/>
            </a:solidFill>
          </a:endParaRPr>
        </a:p>
      </dgm:t>
    </dgm:pt>
    <dgm:pt modelId="{51EAE463-4376-4F3A-BD61-8D9DAAA755E2}" type="parTrans" cxnId="{3342E30D-2C3E-4DE6-A1CA-6CD7C85D5555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6D14A396-18C0-47C9-9CB5-B69607F4342E}" type="sibTrans" cxnId="{3342E30D-2C3E-4DE6-A1CA-6CD7C85D5555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E17B826F-56C3-460E-A593-0EE80529CCBE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600" i="1" dirty="0" smtClean="0">
              <a:solidFill>
                <a:srgbClr val="003366"/>
              </a:solidFill>
            </a:rPr>
            <a:t>Mozambique</a:t>
          </a:r>
          <a:endParaRPr lang="pt-PT" sz="1600" i="1" dirty="0">
            <a:solidFill>
              <a:srgbClr val="003366"/>
            </a:solidFill>
          </a:endParaRPr>
        </a:p>
      </dgm:t>
    </dgm:pt>
    <dgm:pt modelId="{B4C66E55-59BE-4CF6-B944-7D08DC9951C7}" type="parTrans" cxnId="{AE41D1FE-7C23-4E2F-8903-48276B887F97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4B408194-5267-4002-A167-CAFA8E0BADA0}" type="sibTrans" cxnId="{AE41D1FE-7C23-4E2F-8903-48276B887F97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F99E7E7F-8564-4C27-B346-C11633C39E76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err="1" smtClean="0">
              <a:solidFill>
                <a:srgbClr val="003366"/>
              </a:solidFill>
            </a:rPr>
            <a:t>Acqualive</a:t>
          </a:r>
          <a:r>
            <a:rPr lang="pt-PT" sz="1800" i="1" dirty="0" smtClean="0">
              <a:solidFill>
                <a:srgbClr val="003366"/>
              </a:solidFill>
            </a:rPr>
            <a:t> Expo 2013</a:t>
          </a:r>
          <a:endParaRPr lang="pt-PT" sz="1800" i="1" dirty="0">
            <a:solidFill>
              <a:srgbClr val="003366"/>
            </a:solidFill>
          </a:endParaRPr>
        </a:p>
      </dgm:t>
    </dgm:pt>
    <dgm:pt modelId="{7014D5D3-BE57-4A7E-83D7-4B653DCBAF2B}" type="parTrans" cxnId="{284AFA9F-AEE7-4578-AE20-BAA9D6982C4C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E39D5EC3-4007-4EB5-BCF6-D0C081017F1D}" type="sibTrans" cxnId="{284AFA9F-AEE7-4578-AE20-BAA9D6982C4C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030F5E9E-EDD0-4EA6-A2AD-F4D0DC75F045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Angola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r>
            <a:rPr lang="pt-PT" sz="1800" i="1" dirty="0" smtClean="0">
              <a:solidFill>
                <a:srgbClr val="003366"/>
              </a:solidFill>
            </a:rPr>
            <a:t> &amp; </a:t>
          </a:r>
          <a:r>
            <a:rPr lang="pt-PT" sz="1800" i="1" dirty="0" err="1" smtClean="0">
              <a:solidFill>
                <a:srgbClr val="003366"/>
              </a:solidFill>
            </a:rPr>
            <a:t>Energy</a:t>
          </a:r>
          <a:r>
            <a:rPr lang="pt-PT" sz="1800" i="1" dirty="0" smtClean="0">
              <a:solidFill>
                <a:srgbClr val="003366"/>
              </a:solidFill>
            </a:rPr>
            <a:t> 2013</a:t>
          </a:r>
          <a:endParaRPr lang="pt-PT" sz="1800" i="1" dirty="0">
            <a:solidFill>
              <a:srgbClr val="003366"/>
            </a:solidFill>
          </a:endParaRPr>
        </a:p>
      </dgm:t>
    </dgm:pt>
    <dgm:pt modelId="{DE9ECEDB-D047-4E32-BC5D-03947D833FBC}" type="parTrans" cxnId="{0F6E625B-3E26-417B-ABE9-CC620C2ADB3A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09320164-29A2-456E-90F9-491168DC9174}" type="sibTrans" cxnId="{0F6E625B-3E26-417B-ABE9-CC620C2ADB3A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633519A6-A416-48E4-B366-F486436DDA6C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Budapest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Summit</a:t>
          </a:r>
          <a:endParaRPr lang="pt-PT" sz="1800" i="1" dirty="0">
            <a:solidFill>
              <a:srgbClr val="003366"/>
            </a:solidFill>
          </a:endParaRPr>
        </a:p>
      </dgm:t>
    </dgm:pt>
    <dgm:pt modelId="{B2AEE37B-BF19-47FB-B5DF-B527ADE6B8C6}" type="parTrans" cxnId="{A3893F43-0AC5-45A7-B71F-014FDEC8846C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7BEBD5F9-6ACC-46D4-A944-F9E165644A31}" type="sibTrans" cxnId="{A3893F43-0AC5-45A7-B71F-014FDEC8846C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B687AEA1-DC7B-4ED6-8A84-59659131AE06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IFAT 2014 - </a:t>
          </a:r>
          <a:r>
            <a:rPr lang="pt-PT" sz="1800" i="1" dirty="0" err="1" smtClean="0">
              <a:solidFill>
                <a:srgbClr val="003366"/>
              </a:solidFill>
            </a:rPr>
            <a:t>Munich</a:t>
          </a:r>
          <a:endParaRPr lang="pt-PT" sz="1800" i="1" dirty="0">
            <a:solidFill>
              <a:srgbClr val="003366"/>
            </a:solidFill>
          </a:endParaRPr>
        </a:p>
      </dgm:t>
    </dgm:pt>
    <dgm:pt modelId="{E52A96E3-1045-4479-92CC-EC7371B966A4}" type="parTrans" cxnId="{C2FEE692-84DD-4E30-833E-B543C3FB476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304C88FD-7DAB-4419-AC0A-7927BC39F189}" type="sibTrans" cxnId="{C2FEE692-84DD-4E30-833E-B543C3FB476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E25A86C7-5D4A-4E1C-8D8E-102EBE4094F5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b="1" i="1" dirty="0" smtClean="0">
              <a:solidFill>
                <a:srgbClr val="003366"/>
              </a:solidFill>
            </a:rPr>
            <a:t>IWA 2014 – </a:t>
          </a:r>
          <a:r>
            <a:rPr lang="pt-PT" sz="1800" b="1" i="1" dirty="0" err="1" smtClean="0">
              <a:solidFill>
                <a:srgbClr val="003366"/>
              </a:solidFill>
            </a:rPr>
            <a:t>Lisbon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Seminar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with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all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water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partnerships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in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the</a:t>
          </a:r>
          <a:r>
            <a:rPr lang="pt-PT" sz="1800" b="1" i="1" dirty="0" smtClean="0">
              <a:solidFill>
                <a:srgbClr val="003366"/>
              </a:solidFill>
            </a:rPr>
            <a:t> </a:t>
          </a:r>
          <a:r>
            <a:rPr lang="pt-PT" sz="1800" b="1" i="1" dirty="0" err="1" smtClean="0">
              <a:solidFill>
                <a:srgbClr val="003366"/>
              </a:solidFill>
            </a:rPr>
            <a:t>world</a:t>
          </a:r>
          <a:endParaRPr lang="pt-PT" sz="1800" b="1" i="1" dirty="0">
            <a:solidFill>
              <a:srgbClr val="003366"/>
            </a:solidFill>
          </a:endParaRPr>
        </a:p>
      </dgm:t>
    </dgm:pt>
    <dgm:pt modelId="{6C3B6BA8-0811-4369-9E67-1F2600C957ED}" type="parTrans" cxnId="{9150AA13-46B7-4611-BC40-8D57D11DB1B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683A6E31-2386-4129-90F2-889C3CEF8335}" type="sibTrans" cxnId="{9150AA13-46B7-4611-BC40-8D57D11DB1B8}">
      <dgm:prSet/>
      <dgm:spPr/>
      <dgm:t>
        <a:bodyPr/>
        <a:lstStyle/>
        <a:p>
          <a:endParaRPr lang="pt-PT" i="1">
            <a:solidFill>
              <a:srgbClr val="003366"/>
            </a:solidFill>
          </a:endParaRPr>
        </a:p>
      </dgm:t>
    </dgm:pt>
    <dgm:pt modelId="{FF4A1D91-B026-49F8-AB6F-EC6E119FB741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smtClean="0">
              <a:solidFill>
                <a:srgbClr val="003366"/>
              </a:solidFill>
            </a:rPr>
            <a:t>OECD </a:t>
          </a:r>
          <a:r>
            <a:rPr lang="pt-PT" sz="1800" i="1" dirty="0" err="1" smtClean="0">
              <a:solidFill>
                <a:srgbClr val="003366"/>
              </a:solidFill>
            </a:rPr>
            <a:t>Water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Governance</a:t>
          </a:r>
          <a:endParaRPr lang="pt-PT" sz="1800" i="1" dirty="0">
            <a:solidFill>
              <a:srgbClr val="003366"/>
            </a:solidFill>
          </a:endParaRPr>
        </a:p>
      </dgm:t>
    </dgm:pt>
    <dgm:pt modelId="{59739DFF-6060-43F3-8B32-0663E08D874E}" type="parTrans" cxnId="{0C9764E2-1403-443C-B17F-0EB7A09BB75C}">
      <dgm:prSet/>
      <dgm:spPr/>
      <dgm:t>
        <a:bodyPr/>
        <a:lstStyle/>
        <a:p>
          <a:endParaRPr lang="pt-PT"/>
        </a:p>
      </dgm:t>
    </dgm:pt>
    <dgm:pt modelId="{30D6DF8C-14F7-4F57-A80C-A3C52816F07C}" type="sibTrans" cxnId="{0C9764E2-1403-443C-B17F-0EB7A09BB75C}">
      <dgm:prSet/>
      <dgm:spPr/>
      <dgm:t>
        <a:bodyPr/>
        <a:lstStyle/>
        <a:p>
          <a:endParaRPr lang="pt-PT"/>
        </a:p>
      </dgm:t>
    </dgm:pt>
    <dgm:pt modelId="{3BE3DDB0-A59D-2246-B53A-1308AB9A1A8C}">
      <dgm:prSet phldrT="[Text]" custT="1"/>
      <dgm:spPr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</dgm:spPr>
      <dgm:t>
        <a:bodyPr/>
        <a:lstStyle/>
        <a:p>
          <a:r>
            <a:rPr lang="pt-PT" sz="1800" i="1" dirty="0" err="1" smtClean="0">
              <a:solidFill>
                <a:srgbClr val="003366"/>
              </a:solidFill>
            </a:rPr>
            <a:t>AguaGlobal</a:t>
          </a:r>
          <a:r>
            <a:rPr lang="pt-PT" sz="1800" i="1" dirty="0" smtClean="0">
              <a:solidFill>
                <a:srgbClr val="003366"/>
              </a:solidFill>
            </a:rPr>
            <a:t> </a:t>
          </a:r>
          <a:r>
            <a:rPr lang="pt-PT" sz="1800" i="1" dirty="0" err="1" smtClean="0">
              <a:solidFill>
                <a:srgbClr val="003366"/>
              </a:solidFill>
            </a:rPr>
            <a:t>Project</a:t>
          </a:r>
          <a:endParaRPr lang="pt-PT" sz="1800" i="1" dirty="0">
            <a:solidFill>
              <a:srgbClr val="003366"/>
            </a:solidFill>
          </a:endParaRPr>
        </a:p>
      </dgm:t>
    </dgm:pt>
    <dgm:pt modelId="{E7B5ADBA-36C6-C344-A950-89C1AC105E43}" type="parTrans" cxnId="{C8B78E6F-D721-8F45-8901-690895B94849}">
      <dgm:prSet/>
      <dgm:spPr/>
      <dgm:t>
        <a:bodyPr/>
        <a:lstStyle/>
        <a:p>
          <a:endParaRPr lang="pt-BR"/>
        </a:p>
      </dgm:t>
    </dgm:pt>
    <dgm:pt modelId="{DAF8AA83-653C-C24D-8511-C50DEAD9878A}" type="sibTrans" cxnId="{C8B78E6F-D721-8F45-8901-690895B94849}">
      <dgm:prSet/>
      <dgm:spPr/>
      <dgm:t>
        <a:bodyPr/>
        <a:lstStyle/>
        <a:p>
          <a:endParaRPr lang="pt-BR"/>
        </a:p>
      </dgm:t>
    </dgm:pt>
    <dgm:pt modelId="{7DD5CB8B-F2A5-4C29-B4BE-54294A6F8222}" type="pres">
      <dgm:prSet presAssocID="{E19A2366-3531-4E70-95F0-290EC3D572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78135FC-A0DA-40F2-BE6C-8B29F680F8D4}" type="pres">
      <dgm:prSet presAssocID="{04A20877-4073-400D-9B08-95900F958F26}" presName="node" presStyleLbl="node1" presStyleIdx="0" presStyleCnt="3" custLinFactNeighborX="73189" custLinFactNeighborY="-3107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2526E9-10A8-444C-B51B-72CC8331D006}" type="pres">
      <dgm:prSet presAssocID="{A31E278C-6F55-4C7B-9614-651D90DE4BCB}" presName="sibTrans" presStyleCnt="0"/>
      <dgm:spPr/>
    </dgm:pt>
    <dgm:pt modelId="{133EAEA4-41EF-420F-91B2-5EB52A8BE454}" type="pres">
      <dgm:prSet presAssocID="{2F9DE307-270D-4DF0-8561-C609B5942B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2E30F12-C76E-4F1E-97FB-ECBA30F3A962}" type="pres">
      <dgm:prSet presAssocID="{C9C774F8-2B05-465C-9E30-F082E0D0D6F0}" presName="sibTrans" presStyleCnt="0"/>
      <dgm:spPr/>
    </dgm:pt>
    <dgm:pt modelId="{01C354FC-E182-4CB5-9328-F0E3B922ACDF}" type="pres">
      <dgm:prSet presAssocID="{22CAB953-CBF3-4107-8C7D-7A7DAE1C745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150AA13-46B7-4611-BC40-8D57D11DB1B8}" srcId="{22CAB953-CBF3-4107-8C7D-7A7DAE1C7453}" destId="{E25A86C7-5D4A-4E1C-8D8E-102EBE4094F5}" srcOrd="2" destOrd="0" parTransId="{6C3B6BA8-0811-4369-9E67-1F2600C957ED}" sibTransId="{683A6E31-2386-4129-90F2-889C3CEF8335}"/>
    <dgm:cxn modelId="{6A2A94CA-2BA9-4A0C-8F4D-E09E8DA0D066}" srcId="{E19A2366-3531-4E70-95F0-290EC3D572C4}" destId="{04A20877-4073-400D-9B08-95900F958F26}" srcOrd="0" destOrd="0" parTransId="{6E0E3E96-ADEB-4EA1-A766-297E0C27E428}" sibTransId="{A31E278C-6F55-4C7B-9614-651D90DE4BCB}"/>
    <dgm:cxn modelId="{0F6E625B-3E26-417B-ABE9-CC620C2ADB3A}" srcId="{2F9DE307-270D-4DF0-8561-C609B5942B90}" destId="{030F5E9E-EDD0-4EA6-A2AD-F4D0DC75F045}" srcOrd="3" destOrd="0" parTransId="{DE9ECEDB-D047-4E32-BC5D-03947D833FBC}" sibTransId="{09320164-29A2-456E-90F9-491168DC9174}"/>
    <dgm:cxn modelId="{A3893F43-0AC5-45A7-B71F-014FDEC8846C}" srcId="{22CAB953-CBF3-4107-8C7D-7A7DAE1C7453}" destId="{633519A6-A416-48E4-B366-F486436DDA6C}" srcOrd="0" destOrd="0" parTransId="{B2AEE37B-BF19-47FB-B5DF-B527ADE6B8C6}" sibTransId="{7BEBD5F9-6ACC-46D4-A944-F9E165644A31}"/>
    <dgm:cxn modelId="{155B9009-E8B5-4376-AEFB-7CC2F8E7B10C}" type="presOf" srcId="{CD0E8AC6-1A8C-456A-B38F-F3A83C7A643D}" destId="{133EAEA4-41EF-420F-91B2-5EB52A8BE454}" srcOrd="0" destOrd="2" presId="urn:microsoft.com/office/officeart/2005/8/layout/hList6"/>
    <dgm:cxn modelId="{6ED6A538-2EF9-4397-9423-49D75BE76249}" srcId="{2F9DE307-270D-4DF0-8561-C609B5942B90}" destId="{4E04E9F4-8AC4-417A-BC8B-91ABB5E7C9B0}" srcOrd="0" destOrd="0" parTransId="{A811A65F-9891-4291-BA53-D6F533411285}" sibTransId="{FE8506A0-B422-4D27-A6A1-42DED35CA003}"/>
    <dgm:cxn modelId="{C00CB402-3E80-4FFF-BCB9-5ABE085EED66}" type="presOf" srcId="{49864E2C-B673-4B14-92BB-18A4DAAF22B3}" destId="{D78135FC-A0DA-40F2-BE6C-8B29F680F8D4}" srcOrd="0" destOrd="5" presId="urn:microsoft.com/office/officeart/2005/8/layout/hList6"/>
    <dgm:cxn modelId="{B0D50612-A984-42D0-BD06-D85542D330C2}" type="presOf" srcId="{B687AEA1-DC7B-4ED6-8A84-59659131AE06}" destId="{01C354FC-E182-4CB5-9328-F0E3B922ACDF}" srcOrd="0" destOrd="2" presId="urn:microsoft.com/office/officeart/2005/8/layout/hList6"/>
    <dgm:cxn modelId="{C2FEE692-84DD-4E30-833E-B543C3FB4768}" srcId="{22CAB953-CBF3-4107-8C7D-7A7DAE1C7453}" destId="{B687AEA1-DC7B-4ED6-8A84-59659131AE06}" srcOrd="1" destOrd="0" parTransId="{E52A96E3-1045-4479-92CC-EC7371B966A4}" sibTransId="{304C88FD-7DAB-4419-AC0A-7927BC39F189}"/>
    <dgm:cxn modelId="{743F0865-F472-4E53-9C98-528CEB157EF8}" type="presOf" srcId="{633519A6-A416-48E4-B366-F486436DDA6C}" destId="{01C354FC-E182-4CB5-9328-F0E3B922ACDF}" srcOrd="0" destOrd="1" presId="urn:microsoft.com/office/officeart/2005/8/layout/hList6"/>
    <dgm:cxn modelId="{AFF2C89D-8EB8-44AF-ABDB-65A575D92690}" type="presOf" srcId="{F99E7E7F-8564-4C27-B346-C11633C39E76}" destId="{D78135FC-A0DA-40F2-BE6C-8B29F680F8D4}" srcOrd="0" destOrd="7" presId="urn:microsoft.com/office/officeart/2005/8/layout/hList6"/>
    <dgm:cxn modelId="{B1912E51-0DDF-44D2-8E59-3C915A05D154}" type="presOf" srcId="{E17B826F-56C3-460E-A593-0EE80529CCBE}" destId="{D78135FC-A0DA-40F2-BE6C-8B29F680F8D4}" srcOrd="0" destOrd="6" presId="urn:microsoft.com/office/officeart/2005/8/layout/hList6"/>
    <dgm:cxn modelId="{82A044F9-B936-4AE8-8100-7A007190124F}" srcId="{04A20877-4073-400D-9B08-95900F958F26}" destId="{381AEB65-EF0B-4E06-A63A-42852EE4FABA}" srcOrd="2" destOrd="0" parTransId="{97D3C279-2003-4DCC-B2BB-046F173B3CAA}" sibTransId="{90E9746D-091F-4780-B59A-10C4876B2A75}"/>
    <dgm:cxn modelId="{F8DD694E-BDE4-4FE0-8EEF-9ADDDAEC6689}" srcId="{04A20877-4073-400D-9B08-95900F958F26}" destId="{88570128-FAF4-41F2-BC2C-8EC9A7CA987F}" srcOrd="1" destOrd="0" parTransId="{D3AD78AF-A080-484B-911D-EA01A3887EB4}" sibTransId="{9704F999-8568-4064-8F63-14223BAB3377}"/>
    <dgm:cxn modelId="{1E50F8D9-412C-4F22-8A93-735AEB06B543}" srcId="{04A20877-4073-400D-9B08-95900F958F26}" destId="{8CE26D88-A20A-4D9B-82B9-311776E67AA4}" srcOrd="4" destOrd="0" parTransId="{A21E1865-D5F5-457E-B96C-2D65FD968D70}" sibTransId="{3A1ECEDD-9209-4165-AA8A-53595369A9E7}"/>
    <dgm:cxn modelId="{3342E30D-2C3E-4DE6-A1CA-6CD7C85D5555}" srcId="{381AEB65-EF0B-4E06-A63A-42852EE4FABA}" destId="{49864E2C-B673-4B14-92BB-18A4DAAF22B3}" srcOrd="1" destOrd="0" parTransId="{51EAE463-4376-4F3A-BD61-8D9DAAA755E2}" sibTransId="{6D14A396-18C0-47C9-9CB5-B69607F4342E}"/>
    <dgm:cxn modelId="{C055C0DD-1EDF-4BBD-8814-D17CB915979E}" srcId="{2F9DE307-270D-4DF0-8561-C609B5942B90}" destId="{CD0E8AC6-1A8C-456A-B38F-F3A83C7A643D}" srcOrd="1" destOrd="0" parTransId="{E893E0BA-5A35-4F6D-9153-E2FA16B32753}" sibTransId="{8FE0E786-4ADB-43A0-B44C-24A2841DCAE3}"/>
    <dgm:cxn modelId="{0C9764E2-1403-443C-B17F-0EB7A09BB75C}" srcId="{2F9DE307-270D-4DF0-8561-C609B5942B90}" destId="{FF4A1D91-B026-49F8-AB6F-EC6E119FB741}" srcOrd="2" destOrd="0" parTransId="{59739DFF-6060-43F3-8B32-0663E08D874E}" sibTransId="{30D6DF8C-14F7-4F57-A80C-A3C52816F07C}"/>
    <dgm:cxn modelId="{CE859CC8-6509-4BB6-82F5-E3CFDBECF599}" type="presOf" srcId="{22CAB953-CBF3-4107-8C7D-7A7DAE1C7453}" destId="{01C354FC-E182-4CB5-9328-F0E3B922ACDF}" srcOrd="0" destOrd="0" presId="urn:microsoft.com/office/officeart/2005/8/layout/hList6"/>
    <dgm:cxn modelId="{284AFA9F-AEE7-4578-AE20-BAA9D6982C4C}" srcId="{04A20877-4073-400D-9B08-95900F958F26}" destId="{F99E7E7F-8564-4C27-B346-C11633C39E76}" srcOrd="3" destOrd="0" parTransId="{7014D5D3-BE57-4A7E-83D7-4B653DCBAF2B}" sibTransId="{E39D5EC3-4007-4EB5-BCF6-D0C081017F1D}"/>
    <dgm:cxn modelId="{D1C85EB3-5B95-4E98-AA35-0C0808F01A00}" type="presOf" srcId="{E25A86C7-5D4A-4E1C-8D8E-102EBE4094F5}" destId="{01C354FC-E182-4CB5-9328-F0E3B922ACDF}" srcOrd="0" destOrd="3" presId="urn:microsoft.com/office/officeart/2005/8/layout/hList6"/>
    <dgm:cxn modelId="{F99A347E-BD2D-4E4E-A311-5FDC4F1BA6D1}" type="presOf" srcId="{B44D5029-09E7-44D8-B625-E4906B52C571}" destId="{D78135FC-A0DA-40F2-BE6C-8B29F680F8D4}" srcOrd="0" destOrd="1" presId="urn:microsoft.com/office/officeart/2005/8/layout/hList6"/>
    <dgm:cxn modelId="{79A27C20-8C7B-4680-BA37-92F48A067226}" type="presOf" srcId="{04A20877-4073-400D-9B08-95900F958F26}" destId="{D78135FC-A0DA-40F2-BE6C-8B29F680F8D4}" srcOrd="0" destOrd="0" presId="urn:microsoft.com/office/officeart/2005/8/layout/hList6"/>
    <dgm:cxn modelId="{04B9A929-DFA0-4A26-A5BC-91B43420BA5C}" type="presOf" srcId="{8CE26D88-A20A-4D9B-82B9-311776E67AA4}" destId="{D78135FC-A0DA-40F2-BE6C-8B29F680F8D4}" srcOrd="0" destOrd="8" presId="urn:microsoft.com/office/officeart/2005/8/layout/hList6"/>
    <dgm:cxn modelId="{6D1C5864-D3DD-4F39-B088-5C497FA32E51}" type="presOf" srcId="{E19A2366-3531-4E70-95F0-290EC3D572C4}" destId="{7DD5CB8B-F2A5-4C29-B4BE-54294A6F8222}" srcOrd="0" destOrd="0" presId="urn:microsoft.com/office/officeart/2005/8/layout/hList6"/>
    <dgm:cxn modelId="{B2985E28-F8F3-407E-A52A-35421A442DB0}" srcId="{E19A2366-3531-4E70-95F0-290EC3D572C4}" destId="{2F9DE307-270D-4DF0-8561-C609B5942B90}" srcOrd="1" destOrd="0" parTransId="{E7CC5C1F-5EB6-44BF-91B9-D0445141AEC2}" sibTransId="{C9C774F8-2B05-465C-9E30-F082E0D0D6F0}"/>
    <dgm:cxn modelId="{086A44BF-C7C6-4090-B3CE-4B9A5DA39CBB}" type="presOf" srcId="{4E04E9F4-8AC4-417A-BC8B-91ABB5E7C9B0}" destId="{133EAEA4-41EF-420F-91B2-5EB52A8BE454}" srcOrd="0" destOrd="1" presId="urn:microsoft.com/office/officeart/2005/8/layout/hList6"/>
    <dgm:cxn modelId="{5CC6C3BF-638A-411F-B1C0-A570A4C13F24}" type="presOf" srcId="{381AEB65-EF0B-4E06-A63A-42852EE4FABA}" destId="{D78135FC-A0DA-40F2-BE6C-8B29F680F8D4}" srcOrd="0" destOrd="3" presId="urn:microsoft.com/office/officeart/2005/8/layout/hList6"/>
    <dgm:cxn modelId="{9B563E93-8827-4A74-8621-BEDE4A768FCB}" type="presOf" srcId="{DAAC99A2-8EC2-4E28-B717-6520D082A0EB}" destId="{D78135FC-A0DA-40F2-BE6C-8B29F680F8D4}" srcOrd="0" destOrd="4" presId="urn:microsoft.com/office/officeart/2005/8/layout/hList6"/>
    <dgm:cxn modelId="{180B9861-0780-4DD3-A6D7-CF534AEA6611}" srcId="{E19A2366-3531-4E70-95F0-290EC3D572C4}" destId="{22CAB953-CBF3-4107-8C7D-7A7DAE1C7453}" srcOrd="2" destOrd="0" parTransId="{F6819521-999B-49A6-8B10-279B00C30500}" sibTransId="{E434557F-4A05-4C19-97CE-901AE8DF969A}"/>
    <dgm:cxn modelId="{36232EF4-D950-43F0-96E6-64BD32DB704C}" type="presOf" srcId="{030F5E9E-EDD0-4EA6-A2AD-F4D0DC75F045}" destId="{133EAEA4-41EF-420F-91B2-5EB52A8BE454}" srcOrd="0" destOrd="4" presId="urn:microsoft.com/office/officeart/2005/8/layout/hList6"/>
    <dgm:cxn modelId="{49503668-D939-4924-AF7F-DAF31A6A4978}" type="presOf" srcId="{2F9DE307-270D-4DF0-8561-C609B5942B90}" destId="{133EAEA4-41EF-420F-91B2-5EB52A8BE454}" srcOrd="0" destOrd="0" presId="urn:microsoft.com/office/officeart/2005/8/layout/hList6"/>
    <dgm:cxn modelId="{0A3B7B7B-F14F-4FFD-8D75-42EF8192E0B8}" srcId="{381AEB65-EF0B-4E06-A63A-42852EE4FABA}" destId="{DAAC99A2-8EC2-4E28-B717-6520D082A0EB}" srcOrd="0" destOrd="0" parTransId="{BDD27D34-72F2-4C07-ABA5-1C9C75143182}" sibTransId="{145EAC0C-CFD1-4E45-A2B6-246E7C206E79}"/>
    <dgm:cxn modelId="{C8B78E6F-D721-8F45-8901-690895B94849}" srcId="{2F9DE307-270D-4DF0-8561-C609B5942B90}" destId="{3BE3DDB0-A59D-2246-B53A-1308AB9A1A8C}" srcOrd="4" destOrd="0" parTransId="{E7B5ADBA-36C6-C344-A950-89C1AC105E43}" sibTransId="{DAF8AA83-653C-C24D-8511-C50DEAD9878A}"/>
    <dgm:cxn modelId="{F95BCA5A-93DC-41E0-836F-67759E4DEEC0}" type="presOf" srcId="{FF4A1D91-B026-49F8-AB6F-EC6E119FB741}" destId="{133EAEA4-41EF-420F-91B2-5EB52A8BE454}" srcOrd="0" destOrd="3" presId="urn:microsoft.com/office/officeart/2005/8/layout/hList6"/>
    <dgm:cxn modelId="{B30306DE-40C7-6644-A079-B9ABE4965F2C}" type="presOf" srcId="{3BE3DDB0-A59D-2246-B53A-1308AB9A1A8C}" destId="{133EAEA4-41EF-420F-91B2-5EB52A8BE454}" srcOrd="0" destOrd="5" presId="urn:microsoft.com/office/officeart/2005/8/layout/hList6"/>
    <dgm:cxn modelId="{AE41D1FE-7C23-4E2F-8903-48276B887F97}" srcId="{381AEB65-EF0B-4E06-A63A-42852EE4FABA}" destId="{E17B826F-56C3-460E-A593-0EE80529CCBE}" srcOrd="2" destOrd="0" parTransId="{B4C66E55-59BE-4CF6-B944-7D08DC9951C7}" sibTransId="{4B408194-5267-4002-A167-CAFA8E0BADA0}"/>
    <dgm:cxn modelId="{F188ABAD-787F-4285-A37E-A3096168FC65}" srcId="{04A20877-4073-400D-9B08-95900F958F26}" destId="{B44D5029-09E7-44D8-B625-E4906B52C571}" srcOrd="0" destOrd="0" parTransId="{2D3FA83F-4F58-40C1-A421-09BEAB34B01C}" sibTransId="{7F51C408-513B-43AF-B9D1-D8861D11E101}"/>
    <dgm:cxn modelId="{30BBC8A1-0E6B-49E3-8F42-C98F21B930FB}" type="presOf" srcId="{88570128-FAF4-41F2-BC2C-8EC9A7CA987F}" destId="{D78135FC-A0DA-40F2-BE6C-8B29F680F8D4}" srcOrd="0" destOrd="2" presId="urn:microsoft.com/office/officeart/2005/8/layout/hList6"/>
    <dgm:cxn modelId="{FBA1CC27-AC12-428F-B97F-2396E9F9EF0B}" type="presParOf" srcId="{7DD5CB8B-F2A5-4C29-B4BE-54294A6F8222}" destId="{D78135FC-A0DA-40F2-BE6C-8B29F680F8D4}" srcOrd="0" destOrd="0" presId="urn:microsoft.com/office/officeart/2005/8/layout/hList6"/>
    <dgm:cxn modelId="{6BBAEDEB-6A67-4DF5-8A23-3835993FBF3D}" type="presParOf" srcId="{7DD5CB8B-F2A5-4C29-B4BE-54294A6F8222}" destId="{7C2526E9-10A8-444C-B51B-72CC8331D006}" srcOrd="1" destOrd="0" presId="urn:microsoft.com/office/officeart/2005/8/layout/hList6"/>
    <dgm:cxn modelId="{CDBE876E-FD34-4D43-97D8-1656F491D718}" type="presParOf" srcId="{7DD5CB8B-F2A5-4C29-B4BE-54294A6F8222}" destId="{133EAEA4-41EF-420F-91B2-5EB52A8BE454}" srcOrd="2" destOrd="0" presId="urn:microsoft.com/office/officeart/2005/8/layout/hList6"/>
    <dgm:cxn modelId="{B324E87E-5BF3-45A7-9233-EB6719F36493}" type="presParOf" srcId="{7DD5CB8B-F2A5-4C29-B4BE-54294A6F8222}" destId="{22E30F12-C76E-4F1E-97FB-ECBA30F3A962}" srcOrd="3" destOrd="0" presId="urn:microsoft.com/office/officeart/2005/8/layout/hList6"/>
    <dgm:cxn modelId="{059B2936-E321-4395-9F14-D0463A2E63B9}" type="presParOf" srcId="{7DD5CB8B-F2A5-4C29-B4BE-54294A6F8222}" destId="{01C354FC-E182-4CB5-9328-F0E3B922ACDF}" srcOrd="4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8135FC-A0DA-40F2-BE6C-8B29F680F8D4}">
      <dsp:nvSpPr>
        <dsp:cNvPr id="0" name=""/>
        <dsp:cNvSpPr/>
      </dsp:nvSpPr>
      <dsp:spPr>
        <a:xfrm rot="16200000">
          <a:off x="-754634" y="898649"/>
          <a:ext cx="4402667" cy="2605367"/>
        </a:xfrm>
        <a:prstGeom prst="flowChartManualOperation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err="1" smtClean="0">
              <a:solidFill>
                <a:schemeClr val="bg1"/>
              </a:solidFill>
            </a:rPr>
            <a:t>Concluded</a:t>
          </a:r>
          <a:endParaRPr lang="pt-PT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6th WWF – Marseille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IWA 2012 – </a:t>
          </a:r>
          <a:r>
            <a:rPr lang="pt-PT" sz="1800" i="1" kern="1200" dirty="0" err="1" smtClean="0">
              <a:solidFill>
                <a:srgbClr val="003366"/>
              </a:solidFill>
            </a:rPr>
            <a:t>Busan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Business </a:t>
          </a:r>
          <a:r>
            <a:rPr lang="pt-PT" sz="1800" i="1" kern="1200" dirty="0" err="1" smtClean="0">
              <a:solidFill>
                <a:srgbClr val="003366"/>
              </a:solidFill>
            </a:rPr>
            <a:t>missions</a:t>
          </a:r>
          <a:endParaRPr lang="pt-PT" sz="1800" i="1" kern="1200" dirty="0">
            <a:solidFill>
              <a:srgbClr val="003366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i="1" kern="1200" dirty="0" err="1" smtClean="0">
              <a:solidFill>
                <a:srgbClr val="003366"/>
              </a:solidFill>
            </a:rPr>
            <a:t>Serbia</a:t>
          </a:r>
          <a:endParaRPr lang="pt-PT" sz="1600" i="1" kern="1200" dirty="0">
            <a:solidFill>
              <a:srgbClr val="003366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i="1" kern="1200" dirty="0" err="1" smtClean="0">
              <a:solidFill>
                <a:srgbClr val="003366"/>
              </a:solidFill>
            </a:rPr>
            <a:t>AfDB</a:t>
          </a:r>
          <a:r>
            <a:rPr lang="pt-PT" sz="1600" i="1" kern="1200" dirty="0" smtClean="0">
              <a:solidFill>
                <a:srgbClr val="003366"/>
              </a:solidFill>
            </a:rPr>
            <a:t>/ </a:t>
          </a:r>
          <a:r>
            <a:rPr lang="pt-PT" sz="1600" i="1" kern="1200" dirty="0" err="1" smtClean="0">
              <a:solidFill>
                <a:srgbClr val="003366"/>
              </a:solidFill>
            </a:rPr>
            <a:t>Tunisia</a:t>
          </a:r>
          <a:endParaRPr lang="pt-PT" sz="1600" i="1" kern="1200" dirty="0">
            <a:solidFill>
              <a:srgbClr val="003366"/>
            </a:solidFill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600" i="1" kern="1200" dirty="0" smtClean="0">
              <a:solidFill>
                <a:srgbClr val="003366"/>
              </a:solidFill>
            </a:rPr>
            <a:t>Mozambique</a:t>
          </a:r>
          <a:endParaRPr lang="pt-PT" sz="16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err="1" smtClean="0">
              <a:solidFill>
                <a:srgbClr val="003366"/>
              </a:solidFill>
            </a:rPr>
            <a:t>Acqualive</a:t>
          </a:r>
          <a:r>
            <a:rPr lang="pt-PT" sz="1800" i="1" kern="1200" dirty="0" smtClean="0">
              <a:solidFill>
                <a:srgbClr val="003366"/>
              </a:solidFill>
            </a:rPr>
            <a:t> Expo 2013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err="1" smtClean="0">
              <a:solidFill>
                <a:srgbClr val="003366"/>
              </a:solidFill>
            </a:rPr>
            <a:t>Morocco</a:t>
          </a:r>
          <a:r>
            <a:rPr lang="pt-PT" sz="1800" i="1" kern="1200" dirty="0" smtClean="0">
              <a:solidFill>
                <a:srgbClr val="003366"/>
              </a:solidFill>
            </a:rPr>
            <a:t> UNECE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appraisal</a:t>
          </a:r>
          <a:endParaRPr lang="pt-PT" sz="1800" i="1" kern="1200" dirty="0">
            <a:solidFill>
              <a:srgbClr val="003366"/>
            </a:solidFill>
          </a:endParaRPr>
        </a:p>
      </dsp:txBody>
      <dsp:txXfrm rot="5400000">
        <a:off x="144016" y="880532"/>
        <a:ext cx="2605367" cy="2641601"/>
      </dsp:txXfrm>
    </dsp:sp>
    <dsp:sp modelId="{133EAEA4-41EF-420F-91B2-5EB52A8BE454}">
      <dsp:nvSpPr>
        <dsp:cNvPr id="0" name=""/>
        <dsp:cNvSpPr/>
      </dsp:nvSpPr>
      <dsp:spPr>
        <a:xfrm rot="16200000">
          <a:off x="1903122" y="898649"/>
          <a:ext cx="4402667" cy="2605367"/>
        </a:xfrm>
        <a:prstGeom prst="flowChartManualOperation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err="1" smtClean="0">
              <a:solidFill>
                <a:schemeClr val="bg1"/>
              </a:solidFill>
            </a:rPr>
            <a:t>On-going</a:t>
          </a:r>
          <a:endParaRPr lang="pt-PT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EU EIP </a:t>
          </a:r>
          <a:r>
            <a:rPr lang="pt-PT" sz="1800" i="1" kern="1200" dirty="0" err="1" smtClean="0">
              <a:solidFill>
                <a:srgbClr val="003366"/>
              </a:solidFill>
            </a:rPr>
            <a:t>on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CEWP – China </a:t>
          </a:r>
          <a:r>
            <a:rPr lang="pt-PT" sz="1800" i="1" kern="1200" dirty="0" err="1" smtClean="0">
              <a:solidFill>
                <a:srgbClr val="003366"/>
              </a:solidFill>
            </a:rPr>
            <a:t>Europe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Platform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OECD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Governance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Angola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r>
            <a:rPr lang="pt-PT" sz="1800" i="1" kern="1200" dirty="0" smtClean="0">
              <a:solidFill>
                <a:srgbClr val="003366"/>
              </a:solidFill>
            </a:rPr>
            <a:t> &amp; </a:t>
          </a:r>
          <a:r>
            <a:rPr lang="pt-PT" sz="1800" i="1" kern="1200" dirty="0" err="1" smtClean="0">
              <a:solidFill>
                <a:srgbClr val="003366"/>
              </a:solidFill>
            </a:rPr>
            <a:t>Energy</a:t>
          </a:r>
          <a:r>
            <a:rPr lang="pt-PT" sz="1800" i="1" kern="1200" dirty="0" smtClean="0">
              <a:solidFill>
                <a:srgbClr val="003366"/>
              </a:solidFill>
            </a:rPr>
            <a:t> 2013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err="1" smtClean="0">
              <a:solidFill>
                <a:srgbClr val="003366"/>
              </a:solidFill>
            </a:rPr>
            <a:t>AguaGlobal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Project</a:t>
          </a:r>
          <a:endParaRPr lang="pt-PT" sz="1800" i="1" kern="1200" dirty="0">
            <a:solidFill>
              <a:srgbClr val="003366"/>
            </a:solidFill>
          </a:endParaRPr>
        </a:p>
      </dsp:txBody>
      <dsp:txXfrm rot="5400000">
        <a:off x="2801772" y="880532"/>
        <a:ext cx="2605367" cy="2641601"/>
      </dsp:txXfrm>
    </dsp:sp>
    <dsp:sp modelId="{01C354FC-E182-4CB5-9328-F0E3B922ACDF}">
      <dsp:nvSpPr>
        <dsp:cNvPr id="0" name=""/>
        <dsp:cNvSpPr/>
      </dsp:nvSpPr>
      <dsp:spPr>
        <a:xfrm rot="16200000">
          <a:off x="4703892" y="898649"/>
          <a:ext cx="4402667" cy="2605367"/>
        </a:xfrm>
        <a:prstGeom prst="flowChartManualOperation">
          <a:avLst/>
        </a:prstGeom>
        <a:gradFill flip="none" rotWithShape="0">
          <a:gsLst>
            <a:gs pos="0">
              <a:srgbClr val="99CCFF">
                <a:shade val="30000"/>
                <a:satMod val="115000"/>
              </a:srgbClr>
            </a:gs>
            <a:gs pos="50000">
              <a:srgbClr val="99CCFF">
                <a:shade val="67500"/>
                <a:satMod val="115000"/>
              </a:srgbClr>
            </a:gs>
            <a:gs pos="100000">
              <a:srgbClr val="99CCFF">
                <a:shade val="100000"/>
                <a:satMod val="115000"/>
              </a:srgb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b="1" i="1" kern="1200" dirty="0" err="1" smtClean="0">
              <a:solidFill>
                <a:schemeClr val="bg1"/>
              </a:solidFill>
            </a:rPr>
            <a:t>Planned</a:t>
          </a:r>
          <a:endParaRPr lang="pt-PT" sz="2400" b="1" i="1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Budapest </a:t>
          </a:r>
          <a:r>
            <a:rPr lang="pt-PT" sz="1800" i="1" kern="1200" dirty="0" err="1" smtClean="0">
              <a:solidFill>
                <a:srgbClr val="003366"/>
              </a:solidFill>
            </a:rPr>
            <a:t>Water</a:t>
          </a:r>
          <a:r>
            <a:rPr lang="pt-PT" sz="1800" i="1" kern="1200" dirty="0" smtClean="0">
              <a:solidFill>
                <a:srgbClr val="003366"/>
              </a:solidFill>
            </a:rPr>
            <a:t> </a:t>
          </a:r>
          <a:r>
            <a:rPr lang="pt-PT" sz="1800" i="1" kern="1200" dirty="0" err="1" smtClean="0">
              <a:solidFill>
                <a:srgbClr val="003366"/>
              </a:solidFill>
            </a:rPr>
            <a:t>Summit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i="1" kern="1200" dirty="0" smtClean="0">
              <a:solidFill>
                <a:srgbClr val="003366"/>
              </a:solidFill>
            </a:rPr>
            <a:t>IFAT 2014 - </a:t>
          </a:r>
          <a:r>
            <a:rPr lang="pt-PT" sz="1800" i="1" kern="1200" dirty="0" err="1" smtClean="0">
              <a:solidFill>
                <a:srgbClr val="003366"/>
              </a:solidFill>
            </a:rPr>
            <a:t>Munich</a:t>
          </a:r>
          <a:endParaRPr lang="pt-PT" sz="1800" i="1" kern="1200" dirty="0">
            <a:solidFill>
              <a:srgbClr val="003366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1800" b="1" i="1" kern="1200" dirty="0" smtClean="0">
              <a:solidFill>
                <a:srgbClr val="003366"/>
              </a:solidFill>
            </a:rPr>
            <a:t>IWA 2014 – </a:t>
          </a:r>
          <a:r>
            <a:rPr lang="pt-PT" sz="1800" b="1" i="1" kern="1200" dirty="0" err="1" smtClean="0">
              <a:solidFill>
                <a:srgbClr val="003366"/>
              </a:solidFill>
            </a:rPr>
            <a:t>Lisbon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Seminar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with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all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water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partnerships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in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the</a:t>
          </a:r>
          <a:r>
            <a:rPr lang="pt-PT" sz="1800" b="1" i="1" kern="1200" dirty="0" smtClean="0">
              <a:solidFill>
                <a:srgbClr val="003366"/>
              </a:solidFill>
            </a:rPr>
            <a:t> </a:t>
          </a:r>
          <a:r>
            <a:rPr lang="pt-PT" sz="1800" b="1" i="1" kern="1200" dirty="0" err="1" smtClean="0">
              <a:solidFill>
                <a:srgbClr val="003366"/>
              </a:solidFill>
            </a:rPr>
            <a:t>world</a:t>
          </a:r>
          <a:endParaRPr lang="pt-PT" sz="1800" b="1" i="1" kern="1200" dirty="0">
            <a:solidFill>
              <a:srgbClr val="003366"/>
            </a:solidFill>
          </a:endParaRPr>
        </a:p>
      </dsp:txBody>
      <dsp:txXfrm rot="5400000">
        <a:off x="5602542" y="880532"/>
        <a:ext cx="2605367" cy="26416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30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0908" y="0"/>
            <a:ext cx="293930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7BAD3-3DE8-254D-827E-0ADADDD393E1}" type="datetime1">
              <a:rPr lang="en-US" smtClean="0"/>
              <a:pPr/>
              <a:t>9/13/13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2371"/>
            <a:ext cx="293930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0908" y="9422371"/>
            <a:ext cx="293930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CC438-5C18-EC47-B840-D8DB8CB49E4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55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38780" cy="496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1453" y="1"/>
            <a:ext cx="2938780" cy="4960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D137A-1592-5246-B649-7EFA650A6FAF}" type="datetime1">
              <a:rPr lang="en-US" smtClean="0"/>
              <a:pPr/>
              <a:t>9/13/13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742950"/>
            <a:ext cx="537210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2139"/>
            <a:ext cx="5425440" cy="4464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2553"/>
            <a:ext cx="2938780" cy="496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1453" y="9422553"/>
            <a:ext cx="2938780" cy="4960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B514-7A15-4C1F-9B84-225D7E9DF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003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156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313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469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625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781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938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2094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5250" algn="l" defTabSz="94631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742950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514-7A15-4C1F-9B84-225D7E9DF61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742950"/>
            <a:ext cx="5372100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B514-7A15-4C1F-9B84-225D7E9DF61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01E6E-BB58-4B8F-9128-BE8183E67775}" type="slidenum">
              <a:rPr lang="pt-PT" smtClean="0"/>
              <a:pPr/>
              <a:t>10</a:t>
            </a:fld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2" y="2130430"/>
            <a:ext cx="8420101" cy="1470025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1" y="3886202"/>
            <a:ext cx="6934200" cy="1752600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2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3" y="1600203"/>
            <a:ext cx="8915400" cy="4525963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5" y="274643"/>
            <a:ext cx="6521449" cy="5851525"/>
          </a:xfrm>
          <a:prstGeom prst="rect">
            <a:avLst/>
          </a:prstGeom>
        </p:spPr>
        <p:txBody>
          <a:bodyPr vert="eaVert"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152FC50A-C076-4152-A65D-38D5076C1FF3}" type="datetimeFigureOut">
              <a:rPr lang="pt-PT" smtClean="0"/>
              <a:pPr/>
              <a:t>9/13/13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C1E2280-00D1-410A-9100-C6EDF755D123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4445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3" y="1600203"/>
            <a:ext cx="8915400" cy="4525963"/>
          </a:xfrm>
          <a:prstGeom prst="rect">
            <a:avLst/>
          </a:prstGeom>
        </p:spPr>
        <p:txBody>
          <a:bodyPr lIns="94631" tIns="47316" rIns="94631" bIns="4731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5"/>
            <a:ext cx="8420101" cy="1362075"/>
          </a:xfrm>
          <a:prstGeom prst="rect">
            <a:avLst/>
          </a:prstGeom>
        </p:spPr>
        <p:txBody>
          <a:bodyPr lIns="94631" tIns="47316" rIns="94631" bIns="47316"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6"/>
            <a:ext cx="8420101" cy="1500187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1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31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4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6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7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9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20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5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2" y="1600203"/>
            <a:ext cx="4375150" cy="452596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1" y="1600203"/>
            <a:ext cx="4375150" cy="452596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52024" y="6554004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6"/>
            <a:ext cx="4376870" cy="639762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500" b="1"/>
            </a:lvl1pPr>
            <a:lvl2pPr marL="473156" indent="0">
              <a:buNone/>
              <a:defRPr sz="2100" b="1"/>
            </a:lvl2pPr>
            <a:lvl3pPr marL="946313" indent="0">
              <a:buNone/>
              <a:defRPr sz="1900" b="1"/>
            </a:lvl3pPr>
            <a:lvl4pPr marL="1419469" indent="0">
              <a:buNone/>
              <a:defRPr sz="1700" b="1"/>
            </a:lvl4pPr>
            <a:lvl5pPr marL="1892625" indent="0">
              <a:buNone/>
              <a:defRPr sz="1700" b="1"/>
            </a:lvl5pPr>
            <a:lvl6pPr marL="2365781" indent="0">
              <a:buNone/>
              <a:defRPr sz="1700" b="1"/>
            </a:lvl6pPr>
            <a:lvl7pPr marL="2838938" indent="0">
              <a:buNone/>
              <a:defRPr sz="1700" b="1"/>
            </a:lvl7pPr>
            <a:lvl8pPr marL="3312094" indent="0">
              <a:buNone/>
              <a:defRPr sz="1700" b="1"/>
            </a:lvl8pPr>
            <a:lvl9pPr marL="37852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6"/>
            <a:ext cx="4376870" cy="3951288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6"/>
            <a:ext cx="4378589" cy="639762"/>
          </a:xfrm>
          <a:prstGeom prst="rect">
            <a:avLst/>
          </a:prstGeom>
        </p:spPr>
        <p:txBody>
          <a:bodyPr lIns="94631" tIns="47316" rIns="94631" bIns="47316" anchor="b"/>
          <a:lstStyle>
            <a:lvl1pPr marL="0" indent="0">
              <a:buNone/>
              <a:defRPr sz="2500" b="1"/>
            </a:lvl1pPr>
            <a:lvl2pPr marL="473156" indent="0">
              <a:buNone/>
              <a:defRPr sz="2100" b="1"/>
            </a:lvl2pPr>
            <a:lvl3pPr marL="946313" indent="0">
              <a:buNone/>
              <a:defRPr sz="1900" b="1"/>
            </a:lvl3pPr>
            <a:lvl4pPr marL="1419469" indent="0">
              <a:buNone/>
              <a:defRPr sz="1700" b="1"/>
            </a:lvl4pPr>
            <a:lvl5pPr marL="1892625" indent="0">
              <a:buNone/>
              <a:defRPr sz="1700" b="1"/>
            </a:lvl5pPr>
            <a:lvl6pPr marL="2365781" indent="0">
              <a:buNone/>
              <a:defRPr sz="1700" b="1"/>
            </a:lvl6pPr>
            <a:lvl7pPr marL="2838938" indent="0">
              <a:buNone/>
              <a:defRPr sz="1700" b="1"/>
            </a:lvl7pPr>
            <a:lvl8pPr marL="3312094" indent="0">
              <a:buNone/>
              <a:defRPr sz="1700" b="1"/>
            </a:lvl8pPr>
            <a:lvl9pPr marL="3785250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6"/>
            <a:ext cx="4378589" cy="3951288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81547" y="6553709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3" y="274639"/>
            <a:ext cx="8915400" cy="1143000"/>
          </a:xfrm>
          <a:prstGeom prst="rect">
            <a:avLst/>
          </a:prstGeom>
        </p:spPr>
        <p:txBody>
          <a:bodyPr lIns="94631" tIns="47316" rIns="94631" bIns="4731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lIns="94631" tIns="47316" rIns="94631" bIns="47316"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3" y="273052"/>
            <a:ext cx="5537730" cy="5853113"/>
          </a:xfrm>
          <a:prstGeom prst="rect">
            <a:avLst/>
          </a:prstGeom>
        </p:spPr>
        <p:txBody>
          <a:bodyPr lIns="94631" tIns="47316" rIns="94631" bIns="47316"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1400"/>
            </a:lvl1pPr>
            <a:lvl2pPr marL="473156" indent="0">
              <a:buNone/>
              <a:defRPr sz="1200"/>
            </a:lvl2pPr>
            <a:lvl3pPr marL="946313" indent="0">
              <a:buNone/>
              <a:defRPr sz="1000"/>
            </a:lvl3pPr>
            <a:lvl4pPr marL="1419469" indent="0">
              <a:buNone/>
              <a:defRPr sz="900"/>
            </a:lvl4pPr>
            <a:lvl5pPr marL="1892625" indent="0">
              <a:buNone/>
              <a:defRPr sz="900"/>
            </a:lvl5pPr>
            <a:lvl6pPr marL="2365781" indent="0">
              <a:buNone/>
              <a:defRPr sz="900"/>
            </a:lvl6pPr>
            <a:lvl7pPr marL="2838938" indent="0">
              <a:buNone/>
              <a:defRPr sz="900"/>
            </a:lvl7pPr>
            <a:lvl8pPr marL="3312094" indent="0">
              <a:buNone/>
              <a:defRPr sz="900"/>
            </a:lvl8pPr>
            <a:lvl9pPr marL="37852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8" y="4800600"/>
            <a:ext cx="5943600" cy="566738"/>
          </a:xfrm>
          <a:prstGeom prst="rect">
            <a:avLst/>
          </a:prstGeom>
        </p:spPr>
        <p:txBody>
          <a:bodyPr lIns="94631" tIns="47316" rIns="94631" bIns="47316"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8" y="612775"/>
            <a:ext cx="5943600" cy="4114800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3300"/>
            </a:lvl1pPr>
            <a:lvl2pPr marL="473156" indent="0">
              <a:buNone/>
              <a:defRPr sz="2900"/>
            </a:lvl2pPr>
            <a:lvl3pPr marL="946313" indent="0">
              <a:buNone/>
              <a:defRPr sz="2500"/>
            </a:lvl3pPr>
            <a:lvl4pPr marL="1419469" indent="0">
              <a:buNone/>
              <a:defRPr sz="2100"/>
            </a:lvl4pPr>
            <a:lvl5pPr marL="1892625" indent="0">
              <a:buNone/>
              <a:defRPr sz="2100"/>
            </a:lvl5pPr>
            <a:lvl6pPr marL="2365781" indent="0">
              <a:buNone/>
              <a:defRPr sz="2100"/>
            </a:lvl6pPr>
            <a:lvl7pPr marL="2838938" indent="0">
              <a:buNone/>
              <a:defRPr sz="2100"/>
            </a:lvl7pPr>
            <a:lvl8pPr marL="3312094" indent="0">
              <a:buNone/>
              <a:defRPr sz="2100"/>
            </a:lvl8pPr>
            <a:lvl9pPr marL="3785250" indent="0">
              <a:buNone/>
              <a:defRPr sz="21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8" y="5367338"/>
            <a:ext cx="5943600" cy="804862"/>
          </a:xfrm>
          <a:prstGeom prst="rect">
            <a:avLst/>
          </a:prstGeom>
        </p:spPr>
        <p:txBody>
          <a:bodyPr lIns="94631" tIns="47316" rIns="94631" bIns="47316"/>
          <a:lstStyle>
            <a:lvl1pPr marL="0" indent="0">
              <a:buNone/>
              <a:defRPr sz="1400"/>
            </a:lvl1pPr>
            <a:lvl2pPr marL="473156" indent="0">
              <a:buNone/>
              <a:defRPr sz="1200"/>
            </a:lvl2pPr>
            <a:lvl3pPr marL="946313" indent="0">
              <a:buNone/>
              <a:defRPr sz="1000"/>
            </a:lvl3pPr>
            <a:lvl4pPr marL="1419469" indent="0">
              <a:buNone/>
              <a:defRPr sz="900"/>
            </a:lvl4pPr>
            <a:lvl5pPr marL="1892625" indent="0">
              <a:buNone/>
              <a:defRPr sz="900"/>
            </a:lvl5pPr>
            <a:lvl6pPr marL="2365781" indent="0">
              <a:buNone/>
              <a:defRPr sz="900"/>
            </a:lvl6pPr>
            <a:lvl7pPr marL="2838938" indent="0">
              <a:buNone/>
              <a:defRPr sz="900"/>
            </a:lvl7pPr>
            <a:lvl8pPr marL="3312094" indent="0">
              <a:buNone/>
              <a:defRPr sz="900"/>
            </a:lvl8pPr>
            <a:lvl9pPr marL="378525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1" y="6356355"/>
            <a:ext cx="23114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1" y="6356355"/>
            <a:ext cx="3136900" cy="365125"/>
          </a:xfrm>
          <a:prstGeom prst="rect">
            <a:avLst/>
          </a:prstGeom>
        </p:spPr>
        <p:txBody>
          <a:bodyPr lIns="94631" tIns="47316" rIns="94631" bIns="47316"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29414" y="6564342"/>
            <a:ext cx="2311400" cy="365125"/>
          </a:xfrm>
          <a:prstGeom prst="rect">
            <a:avLst/>
          </a:prstGeom>
        </p:spPr>
        <p:txBody>
          <a:bodyPr/>
          <a:lstStyle/>
          <a:p>
            <a:fld id="{6E9E5408-6471-4217-AF36-B322F146BA9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gif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88" y="188638"/>
            <a:ext cx="1902251" cy="104932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pic>
        <p:nvPicPr>
          <p:cNvPr id="1025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693" y="305700"/>
            <a:ext cx="1257300" cy="90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58" y="260648"/>
            <a:ext cx="1816578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ctr" defTabSz="946313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867" indent="-354867" algn="l" defTabSz="946313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879" indent="-295723" algn="l" defTabSz="946313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891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6047" indent="-236578" algn="l" defTabSz="94631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9203" indent="-236578" algn="l" defTabSz="94631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360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516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8672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1828" indent="-236578" algn="l" defTabSz="94631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156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313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469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625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781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938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2094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5250" algn="l" defTabSz="94631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1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6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6.jpeg"/><Relationship Id="rId12" Type="http://schemas.openxmlformats.org/officeDocument/2006/relationships/image" Target="../media/image14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7.png"/><Relationship Id="rId3" Type="http://schemas.openxmlformats.org/officeDocument/2006/relationships/image" Target="../media/image138.png"/><Relationship Id="rId4" Type="http://schemas.openxmlformats.org/officeDocument/2006/relationships/image" Target="../media/image139.png"/><Relationship Id="rId5" Type="http://schemas.openxmlformats.org/officeDocument/2006/relationships/image" Target="../media/image140.png"/><Relationship Id="rId6" Type="http://schemas.openxmlformats.org/officeDocument/2006/relationships/image" Target="../media/image141.png"/><Relationship Id="rId7" Type="http://schemas.openxmlformats.org/officeDocument/2006/relationships/image" Target="../media/image142.png"/><Relationship Id="rId8" Type="http://schemas.openxmlformats.org/officeDocument/2006/relationships/image" Target="../media/image143.png"/><Relationship Id="rId9" Type="http://schemas.openxmlformats.org/officeDocument/2006/relationships/image" Target="../media/image144.png"/><Relationship Id="rId10" Type="http://schemas.openxmlformats.org/officeDocument/2006/relationships/image" Target="../media/image1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hyperlink" Target="mailto:jsp.ppa@ersar.p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0WTb_ohCMBIEkoBui.JzbkF;_ylu=X3oDMTBqdGFzdWxiBHBvcwMxNQRzZWMDc3IEdnRpZAM-/SIG=1o92l5khh/EXP=1220630945/**http:/images.search.yahoo.com/images/view?back=http://images.search.yahoo.com/search/images?p=laboratory&amp;js=1&amp;ni=18&amp;ei=utf-8&amp;y=Search&amp;fr=yfp-t-501&amp;xargs=0&amp;pstart=1&amp;b=1&amp;w=500&amp;h=375&amp;imgurl=static.flickr.com/151/362016351_0eda3c72a5.jpg&amp;rurl=http://www.flickr.com/photos/mauricesomers/362016351/&amp;size=72.4kB&amp;name=chemical+waste+Laboratory&amp;p=laboratory&amp;type=JPG&amp;oid=e57d09f64d769860&amp;fusr=maurice+somers&amp;tit=chemical+waste+Laboratory&amp;hurl=http://www.flickr.com/photos/mauricesomers/&amp;no=15&amp;tt=1,676,014&amp;sigr=11l6n5uk3&amp;sigi=11evhsqfa&amp;sigb=13oomobuh&amp;sigh=11b9qi6vd" TargetMode="External"/><Relationship Id="rId4" Type="http://schemas.openxmlformats.org/officeDocument/2006/relationships/image" Target="../media/image10.jpeg"/><Relationship Id="rId5" Type="http://schemas.openxmlformats.org/officeDocument/2006/relationships/hyperlink" Target="http://rds.yahoo.com/_ylt=A0WTb_rXCcBI41QBuwKJzbkF;_ylu=X3oDMTBrYWh1amNqBHBvcwMzMDEEc2VjA3NyBHZ0aWQD/SIG=1misn5ah3/EXP=1220631383/**http:/images.search.yahoo.com/images/view?back=http://images.search.yahoo.com/search/images?p=restroom&amp;js=1&amp;ni=18&amp;ei=utf-8&amp;y=Search&amp;fr=yfp-t-501&amp;xargs=0&amp;pstart=1&amp;b=289&amp;w=375&amp;h=500&amp;imgurl=static.flickr.com/2308/1830095599_5720e5b5eb.jpg&amp;rurl=http://www.flickr.com/photos/l0is/1830095599/&amp;size=150.3kB&amp;name=OHare+restroom&amp;p=restroom&amp;type=JPG&amp;oid=dc0b873eced00c8e&amp;fusr=L0is&amp;tit=OHare+restroom&amp;hurl=http://www.flickr.com/photos/l0is/&amp;no=301&amp;tt=121,984&amp;sigr=11dfbk89h&amp;sigi=11gunq7ku&amp;sigb=13oc9l5ue&amp;sigh=1128f2ruc" TargetMode="External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0" Type="http://schemas.openxmlformats.org/officeDocument/2006/relationships/image" Target="../media/image20.jpeg"/><Relationship Id="rId11" Type="http://schemas.openxmlformats.org/officeDocument/2006/relationships/image" Target="../media/image21.jpeg"/><Relationship Id="rId12" Type="http://schemas.openxmlformats.org/officeDocument/2006/relationships/image" Target="../media/image22.jpeg"/><Relationship Id="rId13" Type="http://schemas.openxmlformats.org/officeDocument/2006/relationships/image" Target="../media/image23.jpeg"/><Relationship Id="rId14" Type="http://schemas.openxmlformats.org/officeDocument/2006/relationships/image" Target="../media/image24.jpeg"/><Relationship Id="rId15" Type="http://schemas.openxmlformats.org/officeDocument/2006/relationships/hyperlink" Target="http://www.engidro.pt/" TargetMode="External"/><Relationship Id="rId16" Type="http://schemas.openxmlformats.org/officeDocument/2006/relationships/image" Target="../media/image25.jpe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60" Type="http://schemas.openxmlformats.org/officeDocument/2006/relationships/image" Target="../media/image69.png"/><Relationship Id="rId61" Type="http://schemas.openxmlformats.org/officeDocument/2006/relationships/image" Target="../media/image70.png"/><Relationship Id="rId62" Type="http://schemas.openxmlformats.org/officeDocument/2006/relationships/image" Target="../media/image71.png"/><Relationship Id="rId63" Type="http://schemas.openxmlformats.org/officeDocument/2006/relationships/image" Target="../media/image72.jpeg"/><Relationship Id="rId64" Type="http://schemas.openxmlformats.org/officeDocument/2006/relationships/image" Target="../media/image73.png"/><Relationship Id="rId65" Type="http://schemas.openxmlformats.org/officeDocument/2006/relationships/image" Target="../media/image74.png"/><Relationship Id="rId66" Type="http://schemas.openxmlformats.org/officeDocument/2006/relationships/image" Target="../media/image75.png"/><Relationship Id="rId67" Type="http://schemas.openxmlformats.org/officeDocument/2006/relationships/image" Target="../media/image76.png"/><Relationship Id="rId68" Type="http://schemas.openxmlformats.org/officeDocument/2006/relationships/image" Target="../media/image77.jpeg"/><Relationship Id="rId69" Type="http://schemas.openxmlformats.org/officeDocument/2006/relationships/image" Target="../media/image78.png"/><Relationship Id="rId120" Type="http://schemas.openxmlformats.org/officeDocument/2006/relationships/image" Target="../media/image129.png"/><Relationship Id="rId121" Type="http://schemas.openxmlformats.org/officeDocument/2006/relationships/image" Target="../media/image130.png"/><Relationship Id="rId122" Type="http://schemas.openxmlformats.org/officeDocument/2006/relationships/image" Target="../media/image131.png"/><Relationship Id="rId123" Type="http://schemas.openxmlformats.org/officeDocument/2006/relationships/image" Target="../media/image132.jpeg"/><Relationship Id="rId124" Type="http://schemas.openxmlformats.org/officeDocument/2006/relationships/image" Target="../media/image133.png"/><Relationship Id="rId40" Type="http://schemas.openxmlformats.org/officeDocument/2006/relationships/image" Target="../media/image49.png"/><Relationship Id="rId41" Type="http://schemas.openxmlformats.org/officeDocument/2006/relationships/image" Target="../media/image50.png"/><Relationship Id="rId42" Type="http://schemas.openxmlformats.org/officeDocument/2006/relationships/image" Target="../media/image51.png"/><Relationship Id="rId90" Type="http://schemas.openxmlformats.org/officeDocument/2006/relationships/image" Target="../media/image99.jpeg"/><Relationship Id="rId91" Type="http://schemas.openxmlformats.org/officeDocument/2006/relationships/image" Target="../media/image100.jpeg"/><Relationship Id="rId92" Type="http://schemas.openxmlformats.org/officeDocument/2006/relationships/image" Target="../media/image101.jpeg"/><Relationship Id="rId93" Type="http://schemas.openxmlformats.org/officeDocument/2006/relationships/image" Target="../media/image102.png"/><Relationship Id="rId94" Type="http://schemas.openxmlformats.org/officeDocument/2006/relationships/image" Target="../media/image103.png"/><Relationship Id="rId95" Type="http://schemas.openxmlformats.org/officeDocument/2006/relationships/image" Target="../media/image104.png"/><Relationship Id="rId96" Type="http://schemas.openxmlformats.org/officeDocument/2006/relationships/image" Target="../media/image105.jpg"/><Relationship Id="rId101" Type="http://schemas.openxmlformats.org/officeDocument/2006/relationships/image" Target="../media/image110.png"/><Relationship Id="rId102" Type="http://schemas.openxmlformats.org/officeDocument/2006/relationships/image" Target="../media/image111.png"/><Relationship Id="rId103" Type="http://schemas.openxmlformats.org/officeDocument/2006/relationships/image" Target="../media/image112.jpeg"/><Relationship Id="rId104" Type="http://schemas.openxmlformats.org/officeDocument/2006/relationships/image" Target="../media/image113.png"/><Relationship Id="rId105" Type="http://schemas.openxmlformats.org/officeDocument/2006/relationships/image" Target="../media/image114.png"/><Relationship Id="rId106" Type="http://schemas.openxmlformats.org/officeDocument/2006/relationships/image" Target="../media/image115.png"/><Relationship Id="rId107" Type="http://schemas.openxmlformats.org/officeDocument/2006/relationships/image" Target="../media/image116.png"/><Relationship Id="rId108" Type="http://schemas.openxmlformats.org/officeDocument/2006/relationships/image" Target="../media/image117.png"/><Relationship Id="rId109" Type="http://schemas.openxmlformats.org/officeDocument/2006/relationships/image" Target="../media/image118.png"/><Relationship Id="rId97" Type="http://schemas.openxmlformats.org/officeDocument/2006/relationships/image" Target="../media/image106.jpeg"/><Relationship Id="rId98" Type="http://schemas.openxmlformats.org/officeDocument/2006/relationships/image" Target="../media/image107.gif"/><Relationship Id="rId99" Type="http://schemas.openxmlformats.org/officeDocument/2006/relationships/image" Target="../media/image108.jpeg"/><Relationship Id="rId43" Type="http://schemas.openxmlformats.org/officeDocument/2006/relationships/image" Target="../media/image52.png"/><Relationship Id="rId44" Type="http://schemas.openxmlformats.org/officeDocument/2006/relationships/image" Target="../media/image53.png"/><Relationship Id="rId45" Type="http://schemas.openxmlformats.org/officeDocument/2006/relationships/image" Target="../media/image54.jpeg"/><Relationship Id="rId46" Type="http://schemas.openxmlformats.org/officeDocument/2006/relationships/image" Target="../media/image55.png"/><Relationship Id="rId47" Type="http://schemas.openxmlformats.org/officeDocument/2006/relationships/image" Target="../media/image56.jpeg"/><Relationship Id="rId48" Type="http://schemas.openxmlformats.org/officeDocument/2006/relationships/image" Target="../media/image57.jpg"/><Relationship Id="rId49" Type="http://schemas.openxmlformats.org/officeDocument/2006/relationships/image" Target="../media/image58.png"/><Relationship Id="rId100" Type="http://schemas.openxmlformats.org/officeDocument/2006/relationships/image" Target="../media/image109.jpe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70" Type="http://schemas.openxmlformats.org/officeDocument/2006/relationships/image" Target="../media/image79.png"/><Relationship Id="rId71" Type="http://schemas.openxmlformats.org/officeDocument/2006/relationships/image" Target="../media/image80.jpeg"/><Relationship Id="rId72" Type="http://schemas.openxmlformats.org/officeDocument/2006/relationships/image" Target="../media/image81.jpeg"/><Relationship Id="rId73" Type="http://schemas.openxmlformats.org/officeDocument/2006/relationships/image" Target="../media/image82.png"/><Relationship Id="rId74" Type="http://schemas.openxmlformats.org/officeDocument/2006/relationships/image" Target="../media/image83.png"/><Relationship Id="rId75" Type="http://schemas.openxmlformats.org/officeDocument/2006/relationships/image" Target="../media/image84.png"/><Relationship Id="rId76" Type="http://schemas.openxmlformats.org/officeDocument/2006/relationships/image" Target="../media/image85.jpeg"/><Relationship Id="rId77" Type="http://schemas.openxmlformats.org/officeDocument/2006/relationships/image" Target="../media/image86.jpeg"/><Relationship Id="rId78" Type="http://schemas.openxmlformats.org/officeDocument/2006/relationships/image" Target="../media/image87.png"/><Relationship Id="rId79" Type="http://schemas.openxmlformats.org/officeDocument/2006/relationships/image" Target="../media/image88.png"/><Relationship Id="rId23" Type="http://schemas.openxmlformats.org/officeDocument/2006/relationships/image" Target="../media/image32.jpg"/><Relationship Id="rId24" Type="http://schemas.openxmlformats.org/officeDocument/2006/relationships/image" Target="../media/image33.jpeg"/><Relationship Id="rId25" Type="http://schemas.openxmlformats.org/officeDocument/2006/relationships/image" Target="../media/image34.gif"/><Relationship Id="rId26" Type="http://schemas.openxmlformats.org/officeDocument/2006/relationships/image" Target="../media/image35.png"/><Relationship Id="rId27" Type="http://schemas.openxmlformats.org/officeDocument/2006/relationships/image" Target="../media/image36.jpe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50" Type="http://schemas.openxmlformats.org/officeDocument/2006/relationships/image" Target="../media/image59.png"/><Relationship Id="rId51" Type="http://schemas.openxmlformats.org/officeDocument/2006/relationships/image" Target="../media/image60.png"/><Relationship Id="rId52" Type="http://schemas.openxmlformats.org/officeDocument/2006/relationships/image" Target="../media/image61.png"/><Relationship Id="rId53" Type="http://schemas.openxmlformats.org/officeDocument/2006/relationships/image" Target="../media/image62.png"/><Relationship Id="rId54" Type="http://schemas.openxmlformats.org/officeDocument/2006/relationships/image" Target="../media/image63.png"/><Relationship Id="rId55" Type="http://schemas.openxmlformats.org/officeDocument/2006/relationships/image" Target="../media/image64.jpeg"/><Relationship Id="rId56" Type="http://schemas.openxmlformats.org/officeDocument/2006/relationships/image" Target="../media/image65.jpeg"/><Relationship Id="rId57" Type="http://schemas.openxmlformats.org/officeDocument/2006/relationships/image" Target="../media/image66.png"/><Relationship Id="rId58" Type="http://schemas.openxmlformats.org/officeDocument/2006/relationships/image" Target="../media/image67.png"/><Relationship Id="rId59" Type="http://schemas.openxmlformats.org/officeDocument/2006/relationships/image" Target="../media/image68.png"/><Relationship Id="rId110" Type="http://schemas.openxmlformats.org/officeDocument/2006/relationships/image" Target="../media/image119.png"/><Relationship Id="rId111" Type="http://schemas.openxmlformats.org/officeDocument/2006/relationships/image" Target="../media/image120.png"/><Relationship Id="rId112" Type="http://schemas.openxmlformats.org/officeDocument/2006/relationships/image" Target="../media/image121.png"/><Relationship Id="rId113" Type="http://schemas.openxmlformats.org/officeDocument/2006/relationships/image" Target="../media/image122.png"/><Relationship Id="rId114" Type="http://schemas.openxmlformats.org/officeDocument/2006/relationships/image" Target="../media/image123.png"/><Relationship Id="rId115" Type="http://schemas.openxmlformats.org/officeDocument/2006/relationships/image" Target="../media/image124.png"/><Relationship Id="rId116" Type="http://schemas.openxmlformats.org/officeDocument/2006/relationships/image" Target="../media/image125.png"/><Relationship Id="rId117" Type="http://schemas.openxmlformats.org/officeDocument/2006/relationships/image" Target="../media/image126.png"/><Relationship Id="rId118" Type="http://schemas.openxmlformats.org/officeDocument/2006/relationships/image" Target="../media/image127.png"/><Relationship Id="rId119" Type="http://schemas.openxmlformats.org/officeDocument/2006/relationships/image" Target="../media/image12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43.png"/><Relationship Id="rId35" Type="http://schemas.openxmlformats.org/officeDocument/2006/relationships/image" Target="../media/image44.jpeg"/><Relationship Id="rId36" Type="http://schemas.openxmlformats.org/officeDocument/2006/relationships/image" Target="../media/image45.png"/><Relationship Id="rId37" Type="http://schemas.openxmlformats.org/officeDocument/2006/relationships/image" Target="../media/image46.png"/><Relationship Id="rId38" Type="http://schemas.openxmlformats.org/officeDocument/2006/relationships/image" Target="../media/image47.jpeg"/><Relationship Id="rId39" Type="http://schemas.openxmlformats.org/officeDocument/2006/relationships/image" Target="../media/image48.png"/><Relationship Id="rId80" Type="http://schemas.openxmlformats.org/officeDocument/2006/relationships/image" Target="../media/image89.jpeg"/><Relationship Id="rId81" Type="http://schemas.openxmlformats.org/officeDocument/2006/relationships/image" Target="../media/image90.png"/><Relationship Id="rId82" Type="http://schemas.openxmlformats.org/officeDocument/2006/relationships/image" Target="../media/image91.jpeg"/><Relationship Id="rId83" Type="http://schemas.openxmlformats.org/officeDocument/2006/relationships/image" Target="../media/image92.png"/><Relationship Id="rId84" Type="http://schemas.openxmlformats.org/officeDocument/2006/relationships/image" Target="../media/image93.png"/><Relationship Id="rId85" Type="http://schemas.openxmlformats.org/officeDocument/2006/relationships/image" Target="../media/image94.png"/><Relationship Id="rId86" Type="http://schemas.openxmlformats.org/officeDocument/2006/relationships/image" Target="../media/image95.jpeg"/><Relationship Id="rId87" Type="http://schemas.openxmlformats.org/officeDocument/2006/relationships/image" Target="../media/image96.png"/><Relationship Id="rId88" Type="http://schemas.openxmlformats.org/officeDocument/2006/relationships/image" Target="../media/image97.jpeg"/><Relationship Id="rId89" Type="http://schemas.openxmlformats.org/officeDocument/2006/relationships/image" Target="../media/image9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3" y="-17503"/>
            <a:ext cx="9906000" cy="6875505"/>
            <a:chOff x="3" y="-17503"/>
            <a:chExt cx="9906000" cy="687550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12891" r="12695"/>
            <a:stretch>
              <a:fillRect/>
            </a:stretch>
          </p:blipFill>
          <p:spPr bwMode="auto">
            <a:xfrm>
              <a:off x="3" y="-17503"/>
              <a:ext cx="9906000" cy="6875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Rectangle 13"/>
            <p:cNvSpPr/>
            <p:nvPr/>
          </p:nvSpPr>
          <p:spPr>
            <a:xfrm>
              <a:off x="380968" y="214290"/>
              <a:ext cx="4000528" cy="1857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17" name="Picture 16" descr="team work 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60"/>
          <a:stretch>
            <a:fillRect/>
          </a:stretch>
        </p:blipFill>
        <p:spPr>
          <a:xfrm flipH="1">
            <a:off x="834239" y="332656"/>
            <a:ext cx="5126873" cy="348423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501365" y="11017"/>
            <a:ext cx="386921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endParaRPr lang="en-GB" dirty="0"/>
          </a:p>
        </p:txBody>
      </p:sp>
      <p:pic>
        <p:nvPicPr>
          <p:cNvPr id="11" name="Picture 6" descr="logo_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04801"/>
            <a:ext cx="1801848" cy="91439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817096" y="4869160"/>
            <a:ext cx="3788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i="1" dirty="0" smtClean="0">
                <a:solidFill>
                  <a:srgbClr val="000090"/>
                </a:solidFill>
              </a:rPr>
              <a:t>London, 16</a:t>
            </a:r>
            <a:r>
              <a:rPr lang="en-GB" sz="2000" b="1" i="1" baseline="30000" dirty="0" smtClean="0">
                <a:solidFill>
                  <a:srgbClr val="000090"/>
                </a:solidFill>
              </a:rPr>
              <a:t>th</a:t>
            </a:r>
            <a:r>
              <a:rPr lang="en-GB" sz="2000" b="1" i="1" dirty="0" smtClean="0">
                <a:solidFill>
                  <a:srgbClr val="000090"/>
                </a:solidFill>
              </a:rPr>
              <a:t> September 2013</a:t>
            </a:r>
            <a:endParaRPr lang="en-GB" sz="2000" b="1" dirty="0">
              <a:solidFill>
                <a:srgbClr val="00009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97016" y="3933056"/>
            <a:ext cx="46090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400" b="1" i="1" dirty="0">
                <a:solidFill>
                  <a:srgbClr val="000090"/>
                </a:solidFill>
              </a:rPr>
              <a:t>Francisco Nunes </a:t>
            </a:r>
            <a:r>
              <a:rPr lang="en-GB" sz="2400" b="1" i="1" dirty="0" err="1">
                <a:solidFill>
                  <a:srgbClr val="002060"/>
                </a:solidFill>
              </a:rPr>
              <a:t>Correia</a:t>
            </a:r>
            <a:endParaRPr lang="en-GB" sz="2400" b="1" i="1" dirty="0">
              <a:solidFill>
                <a:srgbClr val="002060"/>
              </a:solidFill>
            </a:endParaRPr>
          </a:p>
          <a:p>
            <a:pPr algn="r"/>
            <a:r>
              <a:rPr lang="en-GB" sz="2000" b="1" i="1" dirty="0" smtClean="0">
                <a:solidFill>
                  <a:srgbClr val="0000FF"/>
                </a:solidFill>
              </a:rPr>
              <a:t>President, Portuguese Water Partnership</a:t>
            </a:r>
            <a:endParaRPr lang="en-GB" sz="2000" b="1" i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20752" y="2348880"/>
            <a:ext cx="6884788" cy="173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rgbClr val="0070C0"/>
                </a:solidFill>
              </a:rPr>
              <a:t>Portuguese Water Partnership (PWP)</a:t>
            </a:r>
          </a:p>
          <a:p>
            <a:pPr algn="r">
              <a:spcBef>
                <a:spcPts val="1200"/>
              </a:spcBef>
            </a:pPr>
            <a:r>
              <a:rPr lang="en-US" sz="1600" b="1" i="1" dirty="0" smtClean="0">
                <a:solidFill>
                  <a:srgbClr val="002060"/>
                </a:solidFill>
              </a:rPr>
              <a:t>Meeting with </a:t>
            </a:r>
            <a:r>
              <a:rPr lang="en-US" sz="1600" b="1" i="1" dirty="0">
                <a:solidFill>
                  <a:srgbClr val="002060"/>
                </a:solidFill>
              </a:rPr>
              <a:t>the </a:t>
            </a:r>
          </a:p>
          <a:p>
            <a:pPr algn="r"/>
            <a:r>
              <a:rPr lang="en-US" sz="2000" b="1" i="1" dirty="0">
                <a:solidFill>
                  <a:srgbClr val="002060"/>
                </a:solidFill>
              </a:rPr>
              <a:t>European Bank for Reconstruction and </a:t>
            </a:r>
            <a:r>
              <a:rPr lang="en-US" sz="2000" b="1" i="1" dirty="0" smtClean="0">
                <a:solidFill>
                  <a:srgbClr val="002060"/>
                </a:solidFill>
              </a:rPr>
              <a:t>Development</a:t>
            </a:r>
          </a:p>
          <a:p>
            <a:pPr algn="r">
              <a:spcBef>
                <a:spcPts val="600"/>
              </a:spcBef>
            </a:pPr>
            <a:r>
              <a:rPr lang="en-US" sz="2400" b="1" i="1" dirty="0" smtClean="0">
                <a:solidFill>
                  <a:srgbClr val="000090"/>
                </a:solidFill>
              </a:rPr>
              <a:t>“The </a:t>
            </a:r>
            <a:r>
              <a:rPr lang="en-US" sz="2400" b="1" i="1" dirty="0">
                <a:solidFill>
                  <a:srgbClr val="000090"/>
                </a:solidFill>
              </a:rPr>
              <a:t>C</a:t>
            </a:r>
            <a:r>
              <a:rPr lang="en-US" sz="2400" b="1" i="1" dirty="0" smtClean="0">
                <a:solidFill>
                  <a:srgbClr val="000090"/>
                </a:solidFill>
              </a:rPr>
              <a:t>apabilities </a:t>
            </a:r>
            <a:r>
              <a:rPr lang="en-US" sz="2400" b="1" i="1" dirty="0">
                <a:solidFill>
                  <a:srgbClr val="000090"/>
                </a:solidFill>
              </a:rPr>
              <a:t>of </a:t>
            </a:r>
            <a:r>
              <a:rPr lang="en-US" sz="2400" b="1" i="1" dirty="0" smtClean="0">
                <a:solidFill>
                  <a:srgbClr val="000090"/>
                </a:solidFill>
              </a:rPr>
              <a:t>the Portuguese </a:t>
            </a:r>
            <a:r>
              <a:rPr lang="en-US" sz="2400" b="1" i="1" dirty="0">
                <a:solidFill>
                  <a:srgbClr val="000090"/>
                </a:solidFill>
              </a:rPr>
              <a:t>Water C</a:t>
            </a:r>
            <a:r>
              <a:rPr lang="en-US" sz="2400" b="1" i="1" dirty="0" smtClean="0">
                <a:solidFill>
                  <a:srgbClr val="000090"/>
                </a:solidFill>
              </a:rPr>
              <a:t>luster”</a:t>
            </a:r>
            <a:endParaRPr lang="en-GB" sz="2400" b="1" i="1" dirty="0">
              <a:solidFill>
                <a:srgbClr val="00009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9" y="144570"/>
            <a:ext cx="1902251" cy="1049324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 dirty="0"/>
          </a:p>
        </p:txBody>
      </p:sp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58" y="260648"/>
            <a:ext cx="1816578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6436535" y="692640"/>
            <a:ext cx="131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Gestão de Zonas Costeiras</a:t>
            </a:r>
            <a:endParaRPr lang="pt-PT" sz="1000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99150" y="753809"/>
            <a:ext cx="19440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Serviços de Águas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33930" y="685800"/>
            <a:ext cx="1547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000" b="1" dirty="0" smtClean="0">
                <a:solidFill>
                  <a:schemeClr val="bg1"/>
                </a:solidFill>
              </a:rPr>
              <a:t>Empreendimentos Hidráulicos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072680" y="437787"/>
            <a:ext cx="5660504" cy="6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smtClean="0">
                <a:solidFill>
                  <a:srgbClr val="000090"/>
                </a:solidFill>
                <a:ea typeface="+mj-ea"/>
                <a:cs typeface="+mj-cs"/>
              </a:rPr>
              <a:t>The Portuguese Water Partnership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smtClean="0">
                <a:solidFill>
                  <a:srgbClr val="000090"/>
                </a:solidFill>
                <a:ea typeface="+mj-ea"/>
                <a:cs typeface="+mj-cs"/>
              </a:rPr>
              <a:t>covers the entire value chain</a:t>
            </a:r>
            <a:endParaRPr lang="en-GB" sz="2400" b="1">
              <a:solidFill>
                <a:srgbClr val="000090"/>
              </a:solidFill>
              <a:ea typeface="+mj-ea"/>
              <a:cs typeface="+mj-cs"/>
            </a:endParaRPr>
          </a:p>
        </p:txBody>
      </p:sp>
      <p:pic>
        <p:nvPicPr>
          <p:cNvPr id="2" name="Picture 1" descr="Screen Shot 2013-09-13 at 11.42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68" y="1388188"/>
            <a:ext cx="7632848" cy="744668"/>
          </a:xfrm>
          <a:prstGeom prst="rect">
            <a:avLst/>
          </a:prstGeom>
        </p:spPr>
      </p:pic>
      <p:pic>
        <p:nvPicPr>
          <p:cNvPr id="3" name="Picture 2" descr="Screen Shot 2013-09-13 at 11.43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48" y="2106482"/>
            <a:ext cx="7003736" cy="47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8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9448800" y="6400800"/>
            <a:ext cx="457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grpSp>
        <p:nvGrpSpPr>
          <p:cNvPr id="140" name="Group 139"/>
          <p:cNvGrpSpPr/>
          <p:nvPr/>
        </p:nvGrpSpPr>
        <p:grpSpPr>
          <a:xfrm>
            <a:off x="1295400" y="2743200"/>
            <a:ext cx="7198973" cy="2785864"/>
            <a:chOff x="1295400" y="2743200"/>
            <a:chExt cx="7198973" cy="2785864"/>
          </a:xfrm>
        </p:grpSpPr>
        <p:sp>
          <p:nvSpPr>
            <p:cNvPr id="29" name="Isosceles Triangle 28"/>
            <p:cNvSpPr/>
            <p:nvPr/>
          </p:nvSpPr>
          <p:spPr>
            <a:xfrm>
              <a:off x="2667000" y="2743200"/>
              <a:ext cx="4648200" cy="2362200"/>
            </a:xfrm>
            <a:prstGeom prst="triangle">
              <a:avLst/>
            </a:prstGeom>
            <a:solidFill>
              <a:srgbClr val="F2BCF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30" name="Group 36"/>
            <p:cNvGrpSpPr/>
            <p:nvPr/>
          </p:nvGrpSpPr>
          <p:grpSpPr>
            <a:xfrm>
              <a:off x="6934200" y="4953000"/>
              <a:ext cx="1560173" cy="576064"/>
              <a:chOff x="533400" y="4495800"/>
              <a:chExt cx="1560173" cy="576064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33400" y="4495800"/>
                <a:ext cx="1560173" cy="576064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80959" y="4639817"/>
                <a:ext cx="1307666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sz="1400" b="1" dirty="0" smtClean="0">
                    <a:solidFill>
                      <a:srgbClr val="002060"/>
                    </a:solidFill>
                  </a:rPr>
                  <a:t>Eastern Europe</a:t>
                </a:r>
                <a:endParaRPr lang="pt-PT" sz="1400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7" name="Rounded Rectangle 36"/>
            <p:cNvSpPr/>
            <p:nvPr/>
          </p:nvSpPr>
          <p:spPr>
            <a:xfrm>
              <a:off x="1295400" y="4953000"/>
              <a:ext cx="1560173" cy="576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Magreb</a:t>
              </a:r>
            </a:p>
          </p:txBody>
        </p:sp>
      </p:grpSp>
      <p:grpSp>
        <p:nvGrpSpPr>
          <p:cNvPr id="39" name="Group 44"/>
          <p:cNvGrpSpPr/>
          <p:nvPr/>
        </p:nvGrpSpPr>
        <p:grpSpPr>
          <a:xfrm>
            <a:off x="381000" y="5867400"/>
            <a:ext cx="1560173" cy="576064"/>
            <a:chOff x="914400" y="5334000"/>
            <a:chExt cx="1560173" cy="576064"/>
          </a:xfrm>
        </p:grpSpPr>
        <p:sp>
          <p:nvSpPr>
            <p:cNvPr id="42" name="Rounded Rectangle 41"/>
            <p:cNvSpPr/>
            <p:nvPr/>
          </p:nvSpPr>
          <p:spPr>
            <a:xfrm>
              <a:off x="914400" y="5334000"/>
              <a:ext cx="1560173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95400" y="5410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China</a:t>
              </a:r>
              <a:endParaRPr lang="pt-PT" sz="1000" b="1" dirty="0" smtClean="0">
                <a:solidFill>
                  <a:srgbClr val="00206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550870" y="533400"/>
            <a:ext cx="47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Oportunidades de negócio</a:t>
            </a:r>
            <a:endParaRPr lang="pt-PT" sz="2000" b="1" dirty="0">
              <a:solidFill>
                <a:schemeClr val="bg1"/>
              </a:solidFill>
            </a:endParaRPr>
          </a:p>
        </p:txBody>
      </p:sp>
      <p:grpSp>
        <p:nvGrpSpPr>
          <p:cNvPr id="61" name="Group 44"/>
          <p:cNvGrpSpPr/>
          <p:nvPr/>
        </p:nvGrpSpPr>
        <p:grpSpPr>
          <a:xfrm>
            <a:off x="2859427" y="5867400"/>
            <a:ext cx="1560173" cy="576064"/>
            <a:chOff x="914400" y="5334000"/>
            <a:chExt cx="1560173" cy="576064"/>
          </a:xfrm>
        </p:grpSpPr>
        <p:sp>
          <p:nvSpPr>
            <p:cNvPr id="62" name="Rounded Rectangle 61"/>
            <p:cNvSpPr/>
            <p:nvPr/>
          </p:nvSpPr>
          <p:spPr>
            <a:xfrm>
              <a:off x="914400" y="5334000"/>
              <a:ext cx="1560173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331573" y="5410200"/>
              <a:ext cx="68580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2060"/>
                  </a:solidFill>
                </a:rPr>
                <a:t>India</a:t>
              </a:r>
            </a:p>
          </p:txBody>
        </p:sp>
      </p:grpSp>
      <p:grpSp>
        <p:nvGrpSpPr>
          <p:cNvPr id="66" name="Group 44"/>
          <p:cNvGrpSpPr/>
          <p:nvPr/>
        </p:nvGrpSpPr>
        <p:grpSpPr>
          <a:xfrm>
            <a:off x="5450227" y="5867400"/>
            <a:ext cx="1560173" cy="576064"/>
            <a:chOff x="914400" y="5334000"/>
            <a:chExt cx="1560173" cy="576064"/>
          </a:xfrm>
        </p:grpSpPr>
        <p:sp>
          <p:nvSpPr>
            <p:cNvPr id="67" name="Rounded Rectangle 66"/>
            <p:cNvSpPr/>
            <p:nvPr/>
          </p:nvSpPr>
          <p:spPr>
            <a:xfrm>
              <a:off x="914400" y="5334000"/>
              <a:ext cx="1560173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90600" y="541020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Central Asia</a:t>
              </a:r>
            </a:p>
          </p:txBody>
        </p:sp>
      </p:grpSp>
      <p:grpSp>
        <p:nvGrpSpPr>
          <p:cNvPr id="69" name="Group 44"/>
          <p:cNvGrpSpPr/>
          <p:nvPr/>
        </p:nvGrpSpPr>
        <p:grpSpPr>
          <a:xfrm>
            <a:off x="7924800" y="5867400"/>
            <a:ext cx="1560173" cy="576064"/>
            <a:chOff x="914400" y="5334000"/>
            <a:chExt cx="1560173" cy="576064"/>
          </a:xfrm>
        </p:grpSpPr>
        <p:sp>
          <p:nvSpPr>
            <p:cNvPr id="70" name="Rounded Rectangle 69"/>
            <p:cNvSpPr/>
            <p:nvPr/>
          </p:nvSpPr>
          <p:spPr>
            <a:xfrm>
              <a:off x="914400" y="5334000"/>
              <a:ext cx="1560173" cy="57606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990600" y="5344180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Other Asian countries</a:t>
              </a:r>
            </a:p>
          </p:txBody>
        </p:sp>
      </p:grpSp>
      <p:grpSp>
        <p:nvGrpSpPr>
          <p:cNvPr id="72" name="Group 44"/>
          <p:cNvGrpSpPr/>
          <p:nvPr/>
        </p:nvGrpSpPr>
        <p:grpSpPr>
          <a:xfrm>
            <a:off x="4103063" y="5157192"/>
            <a:ext cx="1560173" cy="576064"/>
            <a:chOff x="914400" y="5334000"/>
            <a:chExt cx="1560173" cy="576064"/>
          </a:xfrm>
        </p:grpSpPr>
        <p:sp>
          <p:nvSpPr>
            <p:cNvPr id="73" name="Rounded Rectangle 72"/>
            <p:cNvSpPr/>
            <p:nvPr/>
          </p:nvSpPr>
          <p:spPr>
            <a:xfrm>
              <a:off x="914400" y="5334000"/>
              <a:ext cx="1560173" cy="576064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07099" y="5344180"/>
              <a:ext cx="1371600" cy="52322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Other African countries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2590800" y="533400"/>
            <a:ext cx="4764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Oportunidades de negócio</a:t>
            </a:r>
            <a:endParaRPr lang="pt-PT" sz="2000" b="1" dirty="0">
              <a:solidFill>
                <a:schemeClr val="bg1"/>
              </a:solidFill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124635" y="764704"/>
            <a:ext cx="5517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rgbClr val="000090"/>
                </a:solidFill>
              </a:rPr>
              <a:t>PWP’s areas of geographic focus</a:t>
            </a:r>
          </a:p>
          <a:p>
            <a:pPr algn="ctr"/>
            <a:r>
              <a:rPr lang="pt-PT" sz="2000" b="1" i="1" dirty="0" smtClean="0">
                <a:solidFill>
                  <a:srgbClr val="FF0000"/>
                </a:solidFill>
              </a:rPr>
              <a:t>“Virtuous triangle” and “emerging opportunities”</a:t>
            </a:r>
            <a:endParaRPr lang="pt-PT" sz="2000" b="1" i="1" dirty="0">
              <a:solidFill>
                <a:srgbClr val="FF0000"/>
              </a:solidFill>
            </a:endParaRPr>
          </a:p>
        </p:txBody>
      </p:sp>
      <p:grpSp>
        <p:nvGrpSpPr>
          <p:cNvPr id="144" name="Group 138"/>
          <p:cNvGrpSpPr/>
          <p:nvPr/>
        </p:nvGrpSpPr>
        <p:grpSpPr>
          <a:xfrm>
            <a:off x="2402227" y="2286000"/>
            <a:ext cx="5065373" cy="2328664"/>
            <a:chOff x="2402227" y="2286000"/>
            <a:chExt cx="5065373" cy="2328664"/>
          </a:xfrm>
        </p:grpSpPr>
        <p:grpSp>
          <p:nvGrpSpPr>
            <p:cNvPr id="145" name="Group 75"/>
            <p:cNvGrpSpPr/>
            <p:nvPr/>
          </p:nvGrpSpPr>
          <p:grpSpPr>
            <a:xfrm>
              <a:off x="2402227" y="2286000"/>
              <a:ext cx="5065373" cy="2328664"/>
              <a:chOff x="2402227" y="2286000"/>
              <a:chExt cx="5065373" cy="2328664"/>
            </a:xfrm>
          </p:grpSpPr>
          <p:sp>
            <p:nvSpPr>
              <p:cNvPr id="149" name="Isosceles Triangle 148"/>
              <p:cNvSpPr/>
              <p:nvPr/>
            </p:nvSpPr>
            <p:spPr>
              <a:xfrm>
                <a:off x="3437301" y="2764904"/>
                <a:ext cx="3042338" cy="1440160"/>
              </a:xfrm>
              <a:prstGeom prst="triangle">
                <a:avLst>
                  <a:gd name="adj" fmla="val 49706"/>
                </a:avLst>
              </a:prstGeom>
              <a:solidFill>
                <a:srgbClr val="000090"/>
              </a:solidFill>
              <a:ln w="28575" cmpd="sng"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ounded Rectangle 149"/>
              <p:cNvSpPr/>
              <p:nvPr/>
            </p:nvSpPr>
            <p:spPr>
              <a:xfrm>
                <a:off x="5791200" y="3917032"/>
                <a:ext cx="1676400" cy="621432"/>
              </a:xfrm>
              <a:prstGeom prst="roundRect">
                <a:avLst/>
              </a:prstGeom>
              <a:solidFill>
                <a:srgbClr val="B9CDE5"/>
              </a:solidFill>
              <a:ln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ounded Rectangle 150"/>
              <p:cNvSpPr/>
              <p:nvPr/>
            </p:nvSpPr>
            <p:spPr>
              <a:xfrm>
                <a:off x="2402227" y="3917032"/>
                <a:ext cx="1712573" cy="697632"/>
              </a:xfrm>
              <a:prstGeom prst="roundRect">
                <a:avLst/>
              </a:prstGeom>
              <a:solidFill>
                <a:srgbClr val="B9CDE5"/>
              </a:solidFill>
              <a:ln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ounded Rectangle 151"/>
              <p:cNvSpPr/>
              <p:nvPr/>
            </p:nvSpPr>
            <p:spPr>
              <a:xfrm>
                <a:off x="4038601" y="2286000"/>
                <a:ext cx="1828799" cy="576064"/>
              </a:xfrm>
              <a:prstGeom prst="roundRect">
                <a:avLst/>
              </a:prstGeom>
              <a:solidFill>
                <a:srgbClr val="3366FF"/>
              </a:solidFill>
              <a:ln>
                <a:solidFill>
                  <a:srgbClr val="00009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4267200" y="2362200"/>
              <a:ext cx="1371600" cy="400110"/>
            </a:xfrm>
            <a:prstGeom prst="rect">
              <a:avLst/>
            </a:prstGeom>
            <a:solidFill>
              <a:srgbClr val="3366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000" b="1" dirty="0" smtClean="0">
                  <a:solidFill>
                    <a:schemeClr val="bg1"/>
                  </a:solidFill>
                </a:rPr>
                <a:t>Portugal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590800" y="3962400"/>
              <a:ext cx="1295400" cy="615553"/>
            </a:xfrm>
            <a:prstGeom prst="rect">
              <a:avLst/>
            </a:prstGeom>
            <a:solidFill>
              <a:srgbClr val="B9CDE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smtClean="0">
                  <a:solidFill>
                    <a:srgbClr val="002060"/>
                  </a:solidFill>
                </a:rPr>
                <a:t>Latin America</a:t>
              </a:r>
            </a:p>
            <a:p>
              <a:pPr algn="ctr"/>
              <a:r>
                <a:rPr lang="pt-PT" sz="1000" dirty="0" smtClean="0">
                  <a:solidFill>
                    <a:srgbClr val="002060"/>
                  </a:solidFill>
                </a:rPr>
                <a:t>(Brazil, Mexico, Colombia, Chile, etc.)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5943600" y="3962400"/>
              <a:ext cx="1447800" cy="523220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400" b="1" dirty="0" err="1" smtClean="0">
                  <a:solidFill>
                    <a:srgbClr val="002060"/>
                  </a:solidFill>
                </a:rPr>
                <a:t>Lusophone</a:t>
              </a:r>
              <a:r>
                <a:rPr lang="pt-PT" sz="1400" b="1" dirty="0" smtClean="0">
                  <a:solidFill>
                    <a:srgbClr val="002060"/>
                  </a:solidFill>
                </a:rPr>
                <a:t> </a:t>
              </a:r>
              <a:r>
                <a:rPr lang="pt-PT" sz="1400" b="1" dirty="0" err="1" smtClean="0">
                  <a:solidFill>
                    <a:srgbClr val="002060"/>
                  </a:solidFill>
                </a:rPr>
                <a:t>Africa</a:t>
              </a:r>
              <a:r>
                <a:rPr lang="pt-PT" sz="1400" b="1" dirty="0" smtClean="0">
                  <a:solidFill>
                    <a:srgbClr val="002060"/>
                  </a:solidFill>
                </a:rPr>
                <a:t> </a:t>
              </a:r>
              <a:r>
                <a:rPr lang="pt-PT" sz="1200" b="1" dirty="0" smtClean="0">
                  <a:solidFill>
                    <a:srgbClr val="002060"/>
                  </a:solidFill>
                </a:rPr>
                <a:t>(PALOP)</a:t>
              </a:r>
              <a:endParaRPr lang="pt-PT" sz="12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2000672" y="764704"/>
            <a:ext cx="597666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b="1" dirty="0" smtClean="0">
                <a:solidFill>
                  <a:srgbClr val="000090"/>
                </a:solidFill>
                <a:ea typeface="+mj-ea"/>
                <a:cs typeface="+mj-cs"/>
              </a:rPr>
              <a:t>Significant </a:t>
            </a:r>
            <a:r>
              <a:rPr lang="pt-BR" sz="2400" b="1" dirty="0" err="1" smtClean="0">
                <a:solidFill>
                  <a:srgbClr val="000090"/>
                </a:solidFill>
                <a:ea typeface="+mj-ea"/>
                <a:cs typeface="+mj-cs"/>
              </a:rPr>
              <a:t>focus</a:t>
            </a:r>
            <a:r>
              <a:rPr lang="pt-BR" sz="2400" b="1" dirty="0" smtClean="0">
                <a:solidFill>
                  <a:srgbClr val="000090"/>
                </a:solidFill>
                <a:ea typeface="+mj-ea"/>
                <a:cs typeface="+mj-cs"/>
              </a:rPr>
              <a:t> </a:t>
            </a:r>
            <a:r>
              <a:rPr lang="pt-BR" sz="2400" b="1" dirty="0" err="1" smtClean="0">
                <a:solidFill>
                  <a:srgbClr val="000090"/>
                </a:solidFill>
                <a:ea typeface="+mj-ea"/>
                <a:cs typeface="+mj-cs"/>
              </a:rPr>
              <a:t>on</a:t>
            </a:r>
            <a:r>
              <a:rPr lang="pt-BR" sz="2400" b="1" dirty="0" smtClean="0">
                <a:solidFill>
                  <a:srgbClr val="000090"/>
                </a:solidFill>
                <a:ea typeface="+mj-ea"/>
                <a:cs typeface="+mj-cs"/>
              </a:rPr>
              <a:t> monitoring and sharing information on </a:t>
            </a:r>
            <a:r>
              <a:rPr lang="pt-BR" sz="2400" b="1" dirty="0" err="1" smtClean="0">
                <a:solidFill>
                  <a:srgbClr val="000090"/>
                </a:solidFill>
                <a:ea typeface="+mj-ea"/>
                <a:cs typeface="+mj-cs"/>
              </a:rPr>
              <a:t>water</a:t>
            </a:r>
            <a:r>
              <a:rPr lang="pt-BR" sz="2400" b="1" dirty="0" smtClean="0">
                <a:solidFill>
                  <a:srgbClr val="000090"/>
                </a:solidFill>
                <a:ea typeface="+mj-ea"/>
                <a:cs typeface="+mj-cs"/>
              </a:rPr>
              <a:t> </a:t>
            </a:r>
            <a:r>
              <a:rPr lang="pt-BR" sz="2400" b="1" dirty="0" err="1" smtClean="0">
                <a:solidFill>
                  <a:srgbClr val="000090"/>
                </a:solidFill>
                <a:ea typeface="+mj-ea"/>
                <a:cs typeface="+mj-cs"/>
              </a:rPr>
              <a:t>international</a:t>
            </a:r>
            <a:r>
              <a:rPr lang="pt-BR" sz="2400" b="1" dirty="0" smtClean="0">
                <a:solidFill>
                  <a:srgbClr val="000090"/>
                </a:solidFill>
                <a:ea typeface="+mj-ea"/>
                <a:cs typeface="+mj-cs"/>
              </a:rPr>
              <a:t> tenders…</a:t>
            </a:r>
            <a:endParaRPr lang="pt-BR" sz="2400" b="1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" y="1684761"/>
            <a:ext cx="9846183" cy="501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2372109" y="5805264"/>
            <a:ext cx="5328592" cy="614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A total of 570 tenders in 2012…350 in first semester 2013</a:t>
            </a:r>
            <a:endParaRPr lang="pt-BR" sz="2400" dirty="0">
              <a:solidFill>
                <a:srgbClr val="00009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789394" y="2144525"/>
            <a:ext cx="5152383" cy="3125380"/>
            <a:chOff x="2789394" y="2144525"/>
            <a:chExt cx="5152383" cy="3125380"/>
          </a:xfrm>
        </p:grpSpPr>
        <p:grpSp>
          <p:nvGrpSpPr>
            <p:cNvPr id="46" name="Group 45"/>
            <p:cNvGrpSpPr/>
            <p:nvPr/>
          </p:nvGrpSpPr>
          <p:grpSpPr>
            <a:xfrm>
              <a:off x="7037868" y="3164698"/>
              <a:ext cx="903909" cy="1020732"/>
              <a:chOff x="7041229" y="3081021"/>
              <a:chExt cx="903909" cy="1020732"/>
            </a:xfrm>
          </p:grpSpPr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7041229" y="3081021"/>
                <a:ext cx="668377" cy="578983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PT" sz="1600" i="1" dirty="0" smtClean="0"/>
                  <a:t>20%</a:t>
                </a:r>
                <a:endParaRPr lang="pt-PT" sz="1600" i="1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29264" y="3717032"/>
                <a:ext cx="615874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Asia</a:t>
                </a:r>
                <a:endParaRPr lang="pt-PT" b="1" i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5237671" y="2144525"/>
              <a:ext cx="1720932" cy="1020167"/>
              <a:chOff x="5241032" y="2060848"/>
              <a:chExt cx="1720932" cy="1020167"/>
            </a:xfrm>
          </p:grpSpPr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241032" y="2276872"/>
                <a:ext cx="928306" cy="804143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PT" i="1" dirty="0" smtClean="0"/>
                  <a:t>35%</a:t>
                </a:r>
                <a:endParaRPr lang="pt-PT" i="1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6033120" y="2060848"/>
                <a:ext cx="928844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Eurasia</a:t>
                </a:r>
                <a:endParaRPr lang="pt-PT" b="1" i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877631" y="3164704"/>
              <a:ext cx="1263573" cy="444662"/>
              <a:chOff x="4880992" y="3081027"/>
              <a:chExt cx="1263573" cy="444662"/>
            </a:xfrm>
          </p:grpSpPr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4880992" y="3081027"/>
                <a:ext cx="464151" cy="402072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PT" sz="1600" i="1" dirty="0" smtClean="0"/>
                  <a:t>8%</a:t>
                </a:r>
                <a:endParaRPr lang="pt-PT" sz="1600" i="1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320300" y="3140968"/>
                <a:ext cx="824265" cy="3847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MENA</a:t>
                </a:r>
                <a:endParaRPr lang="pt-PT" b="1" i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5237671" y="4021491"/>
              <a:ext cx="1686044" cy="1248414"/>
              <a:chOff x="5241032" y="3937814"/>
              <a:chExt cx="1686044" cy="1248414"/>
            </a:xfrm>
          </p:grpSpPr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5241032" y="3937814"/>
                <a:ext cx="742643" cy="643314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PT" sz="2000" i="1" dirty="0" smtClean="0"/>
                  <a:t>28%</a:t>
                </a:r>
                <a:endParaRPr lang="pt-PT" sz="2000" i="1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601072" y="4509120"/>
                <a:ext cx="1326004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Sub-saaran</a:t>
                </a:r>
              </a:p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Africa</a:t>
                </a:r>
                <a:endParaRPr lang="pt-PT" b="1" i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2789394" y="3974694"/>
              <a:ext cx="1309150" cy="1050151"/>
              <a:chOff x="2792755" y="3891017"/>
              <a:chExt cx="1309150" cy="1050151"/>
            </a:xfrm>
          </p:grpSpPr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2792755" y="3891017"/>
                <a:ext cx="556981" cy="482486"/>
              </a:xfrm>
              <a:prstGeom prst="ellipse">
                <a:avLst/>
              </a:prstGeom>
              <a:solidFill>
                <a:srgbClr val="00206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pt-PT" sz="1600" i="1" dirty="0" smtClean="0"/>
                  <a:t>13%</a:t>
                </a:r>
                <a:endParaRPr lang="pt-PT" sz="1600" i="1" dirty="0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080792" y="4264060"/>
                <a:ext cx="1021113" cy="67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Latin</a:t>
                </a:r>
              </a:p>
              <a:p>
                <a:r>
                  <a:rPr lang="pt-PT" b="1" i="1" dirty="0" smtClean="0">
                    <a:solidFill>
                      <a:srgbClr val="002060"/>
                    </a:solidFill>
                  </a:rPr>
                  <a:t>America</a:t>
                </a:r>
                <a:endParaRPr lang="pt-PT" b="1" i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5789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736744"/>
            <a:ext cx="1568450" cy="146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4" y="3657600"/>
            <a:ext cx="1516856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7" descr="data:image/jpeg;base64,/9j/4AAQSkZJRgABAQAAAQABAAD/2wCEAAkGBhQREBQUEhQUFRQWFiAVGBgXFBccFhwaGxYdGBckFxsaHCYeHCAlGRgaHzAgJCcrLS0sFR4xNzAsNSYrLCkBCQoKDAwMDwwMDSkYHhgpKSkpKSkpKSkpKSkpKSkpKSkpKSkpKSkpKSkpKSkpKSkpKSkpKSkpKSkpKSkpKSkpKf/AABEIAKABPAMBIgACEQEDEQH/xAAcAAACAgMBAQAAAAAAAAAAAAAABwUGAwQIAQL/xABOEAACAQMABQYGDQsCBQUAAAABAgMABBEFBhIhMQcTIkFRYTI1cYGxsxQXM0JSYnJzdJGTodIjJDRUY4KSorLB0VPhFSVDg6MWRMLw8f/EABUBAQEAAAAAAAAAAAAAAAAAAAAB/8QAFBEBAAAAAAAAAAAAAAAAAAAAAP/aAAwDAQACEQMRAD8AdV5fRwrtyukaj3zsFH1k4qt33KVaIjPHzs6r4TQxMUG/AzI2E4kDj11k10hV5NHqyhlN4uQQCD+Rl4g1X+VHSAniWztZEeXbG3DGGaQ7PAYQFVAPSO1jwRQRl/y4OfcLZR3ySE/yqB/VUBd8rOkH4SJGPiRL6X2jUpq/yNzSoWun5j4KAKz+VjnA8m8+SqjrVq29hctC5DbgysBgMp4HHVvBBHaDVH3PrrfP4V3P+7IV/oxWFNNu2OdnuydoZInYjZz0sBjvbHDeBmouigntF2d1eXBjtGuGGc5eVuivbIw3D/6Bmmxojk+WKNVlvLppuJZLmVB+6u0dw7Tx+4VfUPlJtbWBIJITFgEtKgBDMASCw8LaOAvXvxwHCl6xazyXV69yC0bZxHssQyKNygMN4OMk462NQOv/ANIyr7lpC9U/HaKUfzx5++j2BpOPwLm2nHZNbsh/iibH8tRnJbrG09sIZeeMqqZNuQlucRnIBVjvwDlcH4O4nqvFBWv/AFBeRe72DMBxa2mST+R9hvTWex13tZHEZdopWOBHNG8TkncAA4AJz2E1PVWteR+TtfpsHrRQWWlTr7yh3dpfSQwtGEVVIzGCd6AnfntprUhOVfxrL8lPVigye25pD4cX2Q/zR7bmkPhxfZD/ADVMoqi5+25pD4cX2Q/zTQ5PNPS3lkJZypfnGXorgYBGN1c+U8uR7xYPnX9IqCraycqV7BeTxJzOxHIyLmMk4B3ZO1Ub7cN/+w+yP46g9dvGV3883pqEqi7+3Df/ALD7I/jo9uG//YfZH8dUiigu/tw3/wCw+yP46+4+WS+HEW58sbf2eqLRQMyy5b5Qfy1tGw+I7KfqYN6auGguVGyuSFLmFz72UAAnucEr9ZB7qQdFB1VmikVqLyjyWTLFMWktjuwd7R96dePi/VjreME6uquhDKwDKQcggjIIPkqDJSZ01yrXsVzPGvM7KSui5jJOFcqMna7BTmrmjWf9OuvpEnrWoLJ7cN/+w+yP46Pbhv8A9h9kfx1SKKou/tw3/wCw+yP46Pbhv/2H2R/HVIooLwvLFf8A7A/9pvx1IWfLbcA/lYIXHxC6H7ywpb0UD91c5TbS8YJkwyncEkwAT8Vh0T5Nx7qttcq03uSjXhpvzS4Ys4GYnJ3sBxUnrIG8HsB7N8DMooooK3rf7to76aPUy1YI4FUkqoBO8kADJ7+2q/rf7to76aPUy1ZKApL8tcgN7CBxEG/zyNj0H66dFIjlYh/5i7hldXUAbJzslFCurdjA4bH7QUFMoorLa2jyuEjRnc8FVSzHyAb6oxVd9Bckl3cKHkK26HhtgmTHyBw85B7q85NtT3nvdqVdlLZwZFbc22MlF2T8ZcnPZjrpu6taXa5ieRwoxPLGuyD4EcrIpOSd/R31Bt6P0YkKjAUvsKjSbKh32F2V2iBv693VndW5UZq/poXVqk+zsBwSATnohiAc4HEDPnrcsr1Jo1kjYMjjaVhwIPZQZ6revPudr9Ng9aKslVvXn3O1+mwetFBZKQnKv41l+SnqxT7pCcq/jWX5KerFBUKKKKoKeXI94sHzr+kUjaeXI94sHzr+kUCo128ZXfzzemoSpvXbxld/PN6ahKAoooJoCimnb8iQZFb2WRtKD7iOsZ/1Kr2t3JjNYxmVXE0Q8IhSrLncCy5O7PWDQU2iiigKa/I3rQTtWch4AyRZ7M9NfrO0PK3ZSoqR1e0qbW6hmH/TcE/J4OPOpI89B0zXNGs/6ddfSJPWtXSynNc06z/p119Ik9a1QRlFFFUFFb+gbBZ7qCJyQskqoSMZwzAHGQd++m0/IrZkbpbkHt2oz93N0CWoqb1v1XfR9yYWbaBG2j4xtKSRvHUQQQR/moSgK29EaRNvcRTLxjcP5gd484yPPWpXh4UHVSNkAjgd4r2tHQTk2sBPEwof5BW9UFb1v920d9NHqZalLjTsMc6wO2zI67Sgg4I2wm44xnaI3d4qv8o5lC2ZgwZhdgoDwLCGQ4Plxjz0aanF5ZQ31sMyQHn1U8SBunibvKhhj4SCgk59JyRaRjic5hnhPNjA3SxnacZ4najOd/wDVP1x1eElzdRbJYuiX0YXiWjIiuVXG/LRhDu69k9VWXWhhc2CXVv0mi2byE9uz0mH70ZZcd9YtYbxfzC/jOUWVQT+xuVCEnyMYz5qBGaW0a9vNJC4w8bFT344EdxGCO40ydSdZ7ezlNpAhmM1yArqR7mY497E8cEydHq2W4VPa66uw3N/aCZTszRywbQOGVlAljIPb0XG8EbzuqrxcnDx3lwtnO6zW6xyxFguW5wOCCQMDepGcY37xQWfVGZYry/YxyZlu3TnQC0YEYBAfHufhsdo7jniMV96CveZ0A03A8zNKPKzyOv3sKq2gtbreCzu1vhtXUssgdDD0myqjDbgoAfa3Z7d1bMGmoZ9Dw28TNzha3s3VtoKCXDMTjKgEB+lxIGOrFBaNKA2mhBGm6T2OlunbzkgWIY79ps+atrWKQ2ejlhgOJCEtIMcdtsRqR5Blv3a+NP5mvLC3ONztdSAHIAhXCb8Ddzrr1e9r26/OdKxpxjs4+ebs52XKRg94jDt+8KCVvdJpaJCshd2d0gXABdmbdk7x1AsT2A1G68e52v02D1orHafnek3k4xWQMKdhncAyn91NlPKzVCa26Ue4u4VjOLe2u4I3PU87SqcA9ka8e98UDDpCcq/jWX5KerFPukJyr+NZfkp6sUFQoooqgp5cj3iwfOv6RSNp5cj3iwfOv6RQKjXbxld/PN6ahKm9dvGV3883pqEoCvG4HyV7XjcD5KDqPR/uUfyF/pFfd3arLG0bjKupVh2gjB+418aP9yj+Qv9IrYqDly+tDFLJG3GN2Q+VWKn0Vgqe17h2dJXY/alv4gG/vUDVBRRRQdI6nXvPaPtnO8mFQfKF2W+8GkDrP8Ap119Ik9a1Orkrm2tFQfFLr9Urf5pK6z/AKddfSJPWtUEZRRRVExqf4wtPpEf9YrpIVy9oy/aCaOVQC0bhwDnGVORnBBxuq7Py03hGBHbg9uxIfTJQZ+W2cG6gUY2liJP7z7v6TS5rZ0lpKS4laWZi8jnJJ+oYA3AAbgB2VrUBXoQtuG8ncPKdwryr5yX6lvcTpcyKRBE20pI8NweiF7QDvJ4bsduAc9jb83EifBQL9QA/tWeiioKvrvcLG+j2chVF6uSeAzFIBnzkV8foF/2W16/mjucfcJQP4l76NfLJJjYxyKGR7sKwPWDBLmta0t+cSXRd4xLhMwS++kiB6DA/wCpGwAPkB6zQbern5rdTWJ9zObi27ObZvyqD5EhzjscVoaO0Zt2t9ow8YtoRfNSgyQH918r+5WGe5mmtucI/wCYaNky6j/qAL08fFlh6Q7x3Vv6QvkW5sr+I5inUW0h+LL04CezEnR/7lBq6S0pz2jbG8PGKeGR+47XMTD63b6qlF6OmW/aWIPnjnI9ElQ7WGYNLWPZtTxD4syGRceSZWFa2sGmX2bS7i90k0fOQfjc1HN92yx81AstatKCe6mZDmMzSOhwRkOw34O/3oqIr0mvKobPJjrCs8zvO/5SG0SJdrPucbM0jE8OJTv3VMaM0mbfR098y5mu5DLGp4kuRHap39HY+s0lLa6aMkqSNpWQ461dSrDzqSKc2gtMR6UuLcxKUt7OMSsjf6zZSMd4RQzBh1kVBISltG6Pihjw91KebTPv55CWd27gSzk9igVGaeSKzj0fZKS0puopWPWcTAu7/Kc7v9q2odLI7zaTmzzEIMNqOtt+y7qOtpHwi9w76077RLpFDcXGPZVxfW7OOpFEn5ONe5Rx7Tk0DDpCcq/jWX5KerFPukJyr+NZfkp6sUFQoooqgp5cj3iwfOv6RSNp5cj3iwfOv6RQKjXbxld/PN6ahKm9dvGV3883pqEoCvG4HyV7XjcD5KDqPR/uUfyF/pFbFa+j/co/kL/SK2Kg565SPGt18tfVJVaqxcojZ0pdfOAfVGo/tVdqgooooHryQn/lifOP/XSd1n/Trr6RJ61qcnJImNFx97yH/wAhH9qTes/6ddfSJPWtUEZRRRVBRRXm0O0fXQe0UUUE/qppSyhkBu7Zpt+4hwVHliIAbzt5qfGgdPW91EGtnVlXA2QMFd24Mp3r9XVurmit/QmmpbSZZoW2WX+Fh1hh1g/78cGg6boqO1e02l5bRzpuDjeOtWG5gfIQRUjUFR5QrQy+wo1do2a7AV18JTzMhBHkIG6tdi99GYZNmDSdoecRh4JPAOnwopB0WHVnB4CtnlGgcxWzRuYmS7jxJjOzt7UYJB4gM4yOzNacjvdsEfZttK2w2kO/m3XgSp9/C/Ajip8m8Mcul87GkkQrJD+b38PvggPS3dZjbpg9ak17Bo5WW60btDmpkNzZsDuCsdohT+zmww7nFYn0nktfJGVeMczpG1Iy2yB4QHvioyQ3vkyOqtGQGEKkJ22tvz2xYHPO2x92iB6yFJGOONjsoJPR2ldu40fdMMG4jeynHZKmXUH/ALiSD94VpaK/Jpo5Txtr+azPkKyqv8uxWLSrjFzzBysqJpa1Px4ypnA7yADj45ry+uhzkzr4Hsuzv0+TNsxsfrB+ugpOueioopJWjwpN3NHzYwFCIIypUDhvcjs4dlVqrLr3CoupmB6ZuZgwzwClCpx1ZLMP3arVUFX7V3U2RBEhaRLm7UgqpK81a/8AVeQDizDCqp3AsDxG6O1X1RzcBrwGOGGL2VKDj3PjGGwTguc9E4OFPaKukTSzsQMpd3425D121ku5B3OwP8Tk+9qCStOankEp2U0dYdGL4DyIMM/esY6K9rZNRmlxLdNbXsu0kfsyBbaI7iEaUZkkHwnAGB1L5a2mkgmTJ2Y9E2e4fBnkQ4Hyo1Yfvv21raVWe6uLGWfaiD3aex7bPSWNMyPJKOtyFAx70NjiTQMmkJyr+NZfkp6sU+6QnKv41l+SnqxQVCiiiqCnlyPeLB86/pFI2nlyPeLB86/pFAqNdvGV3883pqEqb128ZXfzzemoSgK8bgfJXteNwPkoOo9H+5R/IX+kVsVr6P8Aco/kL/SK80lfrBDJK5wsalz5AM/7eeoOd9cptvSN2f27j+Ftn+1Q1ZLicu7O3hMxY+Vjk/eax1QUUUUHQfJnDs6Ktu9Wb+KRmH3GkfrP+nXX0iT1rV0RoCx5i0gi60iRD5QoB+/Nc76z/p119Ik9a1QRlFFFUTGp6BtIWoIBBnQEEZB6Q410N/wiH/Ri+zX/ABXPWpnjG0+fT+oV0iKgTvK3qfFbc3cQII1dubdVGF2sFlKjgMgMCBu3Dvpb05uWy6As4U98020B3KjZ+9l+ukzVBRRRQNvkQ0gTHcwk7lZZF/fBVv6B9dM+k7yIn85uPml/rpxVBFa06KNzZzRL4TJ0Plr0k/nUVSLPTHsyC3F8eZmPStb1BgCTgyt1I+QVZD0WwcdVMyqZcWkdrcyQTorWV82V2h0Enbw1PYHxtKepgcUGhJLMZ87Kx6ThTenCG8gHHZJ6+sZ3qeO7hFbQ2Y/YxKo0pksi24wXQ91tpR71X3gDv69xqW07oR7aMLKZZrNDtRTLk3dow4EHjJGPrA45AqDvXLlucAd5UzKIj+Tu418Ga1PBbiPiU68UHkGklRVdFOxA5vIkPEQO3NX8JHbGxJx2YNaV9+TikizkxwS2wPaLaeO7tz54H3eStafSJRw+VkORISNyy7SlGYDqFxCCjj3ssYzjOK0Ly+VQBtbQ2eb2j75ViaFGPyraaLzxHsoIfT9+J7qeUDdJKzgdxY4+7FWDReqyI+LgqcTsrkZ2VitlEt0wPXv2Yhu627RVc0UyBw0nBWVseSRS38gYecVZYr7KgONvKhWUHe45zn5lHzt1IkWeyJuyqJ2S+2lZp1J5x1vLpB4TFt1hbL2kgKxHUAa3CTszpNKE2iJdJXAO5RjoW0JHWF6O7gCetsVCW96c7fOLtgtLzpGUV2OzPcsOsD3GBOsrkDtkbC2eSSOKGLLJ04YZN6xbX/uL4++mbwlj4jNQSL3JZ4GaDLAfmGjxu2FG4TXPUuBwz4PVk5I2tA6FdtLmSaQzTQQ5lcbo1km8BIl6lWIMe085k8alzbxaKt3mYtNcSEBnbfLPKdyKvYM7go3ADuzW/qrodreAmUgzyuZpmHDnG4gdyjCjuWgmaQnKv41l+SnqxT7pCcq/jWX5KerFBUKKKKoKeXI94sHzr+kUjaeXI94sHzr+kUCo128ZXfzzemoSpvXbxld/PN6ahKAoIoooLjHysX6qAHiwBgfkh1bu2ozTuu93eJsTy5TOdhVCqT1ZxvPnNQNFAUUUUBU5qVof2VfwR4yu2Hf5CdJs+XGz+8Kg6dHJFqoYIDcyDEkwAQHiI+I/iOD5AtAwq5o1n/Trr6RJ61q6XrmjWf8ATrr6RJ61qgjKKKKo2tF6QNvPHMoBaNw4BzgkHIzjfV59uy6/0bf6pPx0vKKCV1i1lmvpecnYEgYVVGEUccKP7kknzCoqiigKKKKBpch1r0rqTuRB/Mx/t9dNiqpyZ6BNro9A4xJKeeYHiNoAKD5EC7u0mrXUBWrpPRsdxE8Uyh0cYIP3Y7CDvB6sVtUUFRj0jPo3oXQe4tRuS4VS0iL1C4UbyAP+ovnFReltV45ojNo5lliZucaFJABt8Q9s49xmHZ4J4EUwqgL7Ui2kcyIrQSnjJbu0Tny7PRbzg0CM03pDLFR4WTtHY2OkfD6HvGJA20GV202lO+ogmmze8iCkkxXTj5yMMfOVZfRUa/IjcdVxCfKrj/NULeskU5U7jj/8I9BO/iM0wDyJ3X+tB/5Pw1lh5EJyencxAdyO3pIoI/UvR0t62zFhdghncjKRkDZVtng7hQVjTwYwM72JpkDSFpoxBbwhpZ2O1zSdO4kc8WkPVniWbA9FReguSVLfaJurg7QwwibmgwznDbJLY/eFW3ROgYLVSsESR54kDpH5THpN5yagjNE6ClkmF1e7POgERQqcxwA8cH38hHF/MN1WOiigKQnKv41l+SnqxT7qj6z8l0d7ctO07oWCjZCqR0VC8T5KBG0U3faPi/WZf4Eo9o+L9Zl/gSqFFTy5HvFg+df0ior2j4v1mX+BKumqerS2FvzCuzjaLbTAA9LyVAiddvGV3883pqEpzaZ5IEuLiWY3LKZHL7PNg4z1Z2q0/aOT9af7JfxVQpaKbXtHJ+tP9kv4qPaOT9af7JfxUClopte0cn60/wBkv4q9XkOj67qTzRqP7mgUlfUcZYgKCSTgADJJ7gN5p02nIvZrvd55O4sqj+VQfvq16H1YtrT3CFEPwgMufKxyx+ugXOovJUxZZ75dlRvWE8T2GXsHxeJ68cC2gKKKgK5o1n/Trr6RJ61q6XpcaS5Gkmmll9kuOckaTHNA42mLYztd9AnKKbXtHJ+tP9kv4qPaOT9af7JfxVQpaKbXtHJ+tP8AZL+Kj2jk/Wn+yX8VApaKbqch8XXdSHyRoP7mpC05GbJcbbTydxdQP5FB++gSaISQACSdwAGST3Drpnagclzl1uL1dlVO0kLeEx4gyDqA+DxPXgbixtEar2tr7hBGh+EBl/4my331K1AUUUUBRRRQFFFFAUUUUBRRRQFFFFAUUUUBRRRQFFFFAUUUUBRRRQFFFFAUUUUBRRRQFFFFAUUUUBRRRQFFFFAUUUUBRRRQFFFFAUVVdX9dHurqS3Nq8Zi3SsZYyEJB2RgcckY3Zq1UBRUZpbWGK2kgjk2tqeTm0wud+QN56h0hUnQFFFFAUV8SyhVLMcADJPYBvNV3UzXdNJLKURozGRkMQSQwOyd3kI81BZaKKKAooooCio3WHSMsFs8kMJnkXGIxnJywB4Ak4BzgDqrbspmeJGdCjMoZkJyVJAJBPXg7vNQZ6KKKAooooCiqTc8o7C4niisribmH2HaMg9uDjG7OD9VWLVzWOK+gE0OcZKkMMMrDiG6uBB3dRFBKUUUUBRRWjpvSBt7aaYAMY42kAJwDsqTgnzUG9RUdq7pU3VpDOVCmRA5UHIGe+pGgKKKKAooooCiiigKKjbzT8UVzDbttc7OGKYXdhQS2T1cKkqAopfxcq5aNpfYNwYUbZaRSpUYxnO4DrHX11d9HaQSeFJYzlJFDqevBGd46jQbNFFFAUVX7jWZl0pHZbA2XgM23tHIILDGMY9729dWCgoepXjbS3y0/+VVFNG89o6/uJJZy8Fw4iHOtsL0kJOO07WPMMYpgavalyWt1JcG6aQzb5VMKKHIB2d4PRwTndivi31AVLK6teeYi4kMhbYGV2ipwBnf4P30FW1psRcHQryNIWmEcbkOwOCEJI7GJc9Ib+HZWXXCTF/a2bLdS20VuG5qFmMjnpKCxDAtgKu/OePbVo0vqPz0FoiTtHJabPNybAbJVQN6k44qDx+uvdL6ltM1vMty8d3CnN88I1O2Mb9pCcbyWOM46R7sBUYnuI9EaRSRbmONGBtzNtLII2cbs56sDgffGrBoWBrGx9lqLm8mnjiZ12tpt494Au4AP37lFSL6oySWU1tPdyTNMcmRkXo71OEUHcOjwz1mpzRllzMMUWdrm41TOMZ2VC5x5qCm6261udDSytDJbySkwLHIMP0jgneBxQMaruo2lIItKxJAxaOa1WJsqy/lY07GAznYO/wDaGmDrHquLyS2ZpCqQS86U2QQ5BGMnO7gR+8a+dY9VRdy20okMb28m2pCg5GVJB3jd0R9ZoKLe6O9k3Wmeclm2YF51EWVgm3zTEEjrxs8OG81oxWzRwaKu+enaaW4WNi0rEbAcqFA6hgY78nNMKLUwLJfvzp/PU2CNkdDoMu7f0vCz1cK1m1AU21nBzzYtJRKG2B08MWwRndx76Cq6fuvZOlrmOeO8nihRUjjts9EsqkswDDrJ37+rsrHpS7u00HDz5mimS6VAzbSyFRtFCc7zxxv47NXLS+pbPdG6tbl7aV02JMRq6sBjG5iMHAG/uHfn3SmpRuLKO2luZHZJBIZWUFmILHGMjd0sDedwFBC656spa6JnKy3DOsgm23lbbLsyRtkrjI2c7j1mtbTDNcz6Ks3d1hlgEkmy5BciLIBI3+8/m7cVd9ZtBi8tZLcuUEmOkBkjDhuGR8HHnqM0xqQJktTHM0M9qoWOVVB3BQp2lJwc47es8c0GjrBo22sNHGJ5rsRtKNnYlYzEk52EJ96QDu8p41C6ikw6XkhRLiGJrbnOanfabaDKA25iBuJ795qxX2ozz2ghnu5ZJVm59Jii5VhuACD3uCd2eJ81ZtD6mvDeey5bl55TEYmzGijwgRshfBAC4xv4k5oFvHo4y6Iubp5pzJBOViHPNsL0484Hads7+4YxTi0PKXtoWY5ZokJPaSgJ++q7Byequj57PnmImk5zb2BkdJDjGd/gdvXVosbXmokjznYQJnt2VA/tQUvUPxlpb55fTJVY0TpN7ey0zJCSuLjZRh1bchQlewhSN/kq13HJzIbieWK+mh599t1jUDtwM7XVk7++pax1Gt4rF7MBjHJnbYkbZY46WcYBGFxuwNkUFE1ehljuLGS2gv12sLdPKHMUgcDLDpEYBLNnd1Vlv9MPo/8A4tbFnJbZkt8sSQJiEOznf0doYx8A1bdCaoXFu8W1fyyQwjCxc2igjZ2QHbJLAD0DGKzaf1Iju7u3uWYgw4yuyCHCttqCc7sNn66CmayI8LaNsZPZEkYiMkyQsxllfeSM5BIDAnjwJ7BWbRSzJZ6VjaK5jtuZZ4BcBtpQUfaUEk9g3Z9Jq46z6pi7aGVJWgnhJMcigHGeIKniP9+00WerMnse4iubqS4M6lSxVVCAoV6CjOOOeON3DjkKXpC9caI0VAjsguHjidlOG2DuIB6s5H1eWpLR1r/w/TUdtA0nMTwF2R3ZgHXb3jaJI8D+Y92JP2vtqwS1luGZonDwyqgVo8eCAMnIG/ic7+4VtaF1PaK6N1cXDXM+xzasUVFVevCrnfx3957aBf2Gh/ZGjb64kmn5y3ll5r8s+yuyA+4Z4knGe4YxUjpa+luI9CbUsqNNlJGjcqxyI0Y5HWQTv7619UNVZb22ulW7khia5dJIwisrAbJyCSCp34PUQBuq8XmpKO1jsOUWyOVXAO0BscTkY8Dj30FDh1dUy6Vg5245m1TnY055sbfNlgX+Fgj/ADmvrSWmpTonRkZaZhO+xJzZPOuiPshVOckkEDv2RV6j1NAlvpOdP54mwRsjodArkb9/HPVWtNyfI1hBa864e3bbjmUAMG2i2cZ7+GeoGghtTY5Yr2dY4LyGzeAsq3AboyLgdEsTxBPXv8wqp+wCdCJema4M6SBUJmbZUc7jojynOeOe7dTU0JoGeJpGuLyS4212ApjREXvCrnfv47u/O7EZ7XS/8L9gc82Nvb5zYGfD2/Bz5uNBCa2aDjn0xYhzJ+Xjbb2ZGUjZjONgjwe/HGmUq4AHZuquaxaoNcy280Vw0E0AZVYRq4wwweixAzx7eNWNAcDJycbz20CT0HaXz6KuuYaAW+1IZFYHnThVL7Jxs+Dj76sc2kbSTRVgp9lhXPNpDA/5WRkyjKx3ArtYOd3EYxwrag5K5EjaJb+dYXJLxqgAO1ubPS6wMVK6Q5P0aG1S3laBrRi0T7IfeSC20DgElgD9e7G6grWpkzRvpSECaONIg6RSvtOhKNneCRk7juPDHXUDNZsmiLW+56c3HPBFJlYqqh3ACjq8EHznyUxtE6kGF7qR7h5XuowjsyKMHBBIC7sb9y9QA31gm5O1bRsVlzzYjk5zb2Bk9Jmxs53eH29VBXdfNKSW2lueiUs6WDEcN3TcbR7QoO1juq36j6MjSxiIczGRedaRiWLMw3+FvAHg4+Lv35rNd6qLJfrds+dmEwGMqCpBLZyc/GxjFamhNUZbONooLrEW2zqrwhioY8Adsbv7knroP//Z"/>
          <p:cNvSpPr>
            <a:spLocks noChangeAspect="1" noChangeArrowheads="1"/>
          </p:cNvSpPr>
          <p:nvPr/>
        </p:nvSpPr>
        <p:spPr bwMode="auto">
          <a:xfrm>
            <a:off x="68792" y="-157163"/>
            <a:ext cx="3302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74294"/>
            <a:ext cx="1793559" cy="8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32" y="5257800"/>
            <a:ext cx="473365" cy="876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352800" y="32004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rgbClr val="00B050"/>
                </a:solidFill>
              </a:rPr>
              <a:t>20%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577070" y="32004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rgbClr val="00B050"/>
                </a:solidFill>
              </a:rPr>
              <a:t>16%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049996" y="472440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rgbClr val="00B050"/>
                </a:solidFill>
              </a:rPr>
              <a:t>8%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032531" y="3200400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rgbClr val="00B050"/>
                </a:solidFill>
              </a:rPr>
              <a:t>31%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24" y="1828800"/>
            <a:ext cx="2803576" cy="13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091" y="3810000"/>
            <a:ext cx="1436309" cy="83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733800"/>
            <a:ext cx="2151283" cy="107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043" y="5267592"/>
            <a:ext cx="1091880" cy="86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098" y="5292445"/>
            <a:ext cx="764210" cy="824456"/>
          </a:xfrm>
          <a:prstGeom prst="rect">
            <a:avLst/>
          </a:prstGeom>
        </p:spPr>
      </p:pic>
      <p:sp>
        <p:nvSpPr>
          <p:cNvPr id="23" name="CaixaDeTexto 13"/>
          <p:cNvSpPr txBox="1"/>
          <p:nvPr/>
        </p:nvSpPr>
        <p:spPr>
          <a:xfrm>
            <a:off x="7848600" y="319593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 smtClean="0">
                <a:solidFill>
                  <a:srgbClr val="00B050"/>
                </a:solidFill>
              </a:rPr>
              <a:t>12%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24" name="CaixaDeTexto 14"/>
          <p:cNvSpPr txBox="1"/>
          <p:nvPr/>
        </p:nvSpPr>
        <p:spPr>
          <a:xfrm>
            <a:off x="3352939" y="471993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>
                <a:solidFill>
                  <a:srgbClr val="00B050"/>
                </a:solidFill>
              </a:rPr>
              <a:t>5</a:t>
            </a:r>
            <a:r>
              <a:rPr lang="pt-PT" sz="2400" b="1" i="1" dirty="0" smtClean="0">
                <a:solidFill>
                  <a:srgbClr val="00B050"/>
                </a:solidFill>
              </a:rPr>
              <a:t>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25" name="CaixaDeTexto 14"/>
          <p:cNvSpPr txBox="1"/>
          <p:nvPr/>
        </p:nvSpPr>
        <p:spPr>
          <a:xfrm>
            <a:off x="5695313" y="4724400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>
                <a:solidFill>
                  <a:srgbClr val="00B050"/>
                </a:solidFill>
              </a:rPr>
              <a:t>4</a:t>
            </a:r>
            <a:r>
              <a:rPr lang="pt-PT" sz="2400" b="1" i="1" dirty="0" smtClean="0">
                <a:solidFill>
                  <a:srgbClr val="00B050"/>
                </a:solidFill>
              </a:rPr>
              <a:t>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26" name="CaixaDeTexto 14"/>
          <p:cNvSpPr txBox="1"/>
          <p:nvPr/>
        </p:nvSpPr>
        <p:spPr>
          <a:xfrm>
            <a:off x="8077200" y="4643735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>
                <a:solidFill>
                  <a:srgbClr val="00B050"/>
                </a:solidFill>
              </a:rPr>
              <a:t>2</a:t>
            </a:r>
            <a:r>
              <a:rPr lang="pt-PT" sz="2400" b="1" i="1" dirty="0" smtClean="0">
                <a:solidFill>
                  <a:srgbClr val="00B050"/>
                </a:solidFill>
              </a:rPr>
              <a:t>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27" name="CaixaDeTexto 15"/>
          <p:cNvSpPr txBox="1"/>
          <p:nvPr/>
        </p:nvSpPr>
        <p:spPr>
          <a:xfrm>
            <a:off x="3352800" y="612941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>
                <a:solidFill>
                  <a:srgbClr val="00B050"/>
                </a:solidFill>
              </a:rPr>
              <a:t>1</a:t>
            </a:r>
            <a:r>
              <a:rPr lang="pt-PT" sz="2400" b="1" i="1" dirty="0" smtClean="0">
                <a:solidFill>
                  <a:srgbClr val="00B050"/>
                </a:solidFill>
              </a:rPr>
              <a:t>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pic>
        <p:nvPicPr>
          <p:cNvPr id="6156" name="Picture 12" descr="http://nearshoreamericas.com/wp-content/uploads/2012/09/world-bank-logo-latinamerica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66" y="1870041"/>
            <a:ext cx="1591634" cy="13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19892"/>
            <a:ext cx="1911244" cy="13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aixaDeTexto 15"/>
          <p:cNvSpPr txBox="1"/>
          <p:nvPr/>
        </p:nvSpPr>
        <p:spPr>
          <a:xfrm>
            <a:off x="5867400" y="6129412"/>
            <a:ext cx="564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i="1" dirty="0">
                <a:solidFill>
                  <a:srgbClr val="00B050"/>
                </a:solidFill>
              </a:rPr>
              <a:t>1</a:t>
            </a:r>
            <a:r>
              <a:rPr lang="pt-PT" sz="2400" b="1" i="1" dirty="0" smtClean="0">
                <a:solidFill>
                  <a:srgbClr val="00B050"/>
                </a:solidFill>
              </a:rPr>
              <a:t>%</a:t>
            </a:r>
            <a:endParaRPr lang="pt-PT" sz="2400" b="1" i="1" dirty="0">
              <a:solidFill>
                <a:srgbClr val="00B05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2726996">
            <a:off x="6727401" y="903557"/>
            <a:ext cx="1258484" cy="1109351"/>
          </a:xfrm>
          <a:prstGeom prst="rightArrow">
            <a:avLst/>
          </a:prstGeom>
          <a:solidFill>
            <a:srgbClr val="8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495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8704" y="692696"/>
            <a:ext cx="5040560" cy="6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dirty="0" smtClean="0">
                <a:solidFill>
                  <a:srgbClr val="000090"/>
                </a:solidFill>
                <a:ea typeface="+mj-ea"/>
                <a:cs typeface="+mj-cs"/>
              </a:rPr>
              <a:t>Some key initiatives ...</a:t>
            </a:r>
            <a:endParaRPr lang="en-GB" sz="2800" b="1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24281995"/>
              </p:ext>
            </p:extLst>
          </p:nvPr>
        </p:nvGraphicFramePr>
        <p:xfrm>
          <a:off x="920552" y="1484784"/>
          <a:ext cx="8208912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0" y="6021288"/>
            <a:ext cx="9906000" cy="6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… yet always seeking innovative ways of adding value to our members…</a:t>
            </a:r>
            <a:endParaRPr lang="en-GB" sz="2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2133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1268760"/>
            <a:ext cx="6408712" cy="54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02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E5408-6471-4217-AF36-B322F146BA9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2555" r="12695" b="18656"/>
          <a:stretch>
            <a:fillRect/>
          </a:stretch>
        </p:blipFill>
        <p:spPr bwMode="auto">
          <a:xfrm flipV="1">
            <a:off x="2320129" y="2590800"/>
            <a:ext cx="758587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22130" y="1524000"/>
            <a:ext cx="9002870" cy="341184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0090"/>
                </a:solidFill>
              </a:rPr>
              <a:t>Whatever we possess becomes of double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000090"/>
                </a:solidFill>
              </a:rPr>
              <a:t>value when we have the opportunity of sharing it with others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0090"/>
                </a:solidFill>
              </a:rPr>
              <a:t>JEAN-NICOLAS BOUILLY (1763-1842)</a:t>
            </a:r>
            <a:endParaRPr lang="en-US" sz="1800" b="1" i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130" y="1524000"/>
            <a:ext cx="9002870" cy="341184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FF0000"/>
                </a:solidFill>
              </a:rPr>
              <a:t>Whatever we possess becomes of double</a:t>
            </a:r>
          </a:p>
          <a:p>
            <a:pPr>
              <a:lnSpc>
                <a:spcPct val="150000"/>
              </a:lnSpc>
            </a:pPr>
            <a:r>
              <a:rPr lang="en-US" sz="4000" b="1" i="1" dirty="0" smtClean="0">
                <a:solidFill>
                  <a:srgbClr val="FF0000"/>
                </a:solidFill>
              </a:rPr>
              <a:t>value when we have the opportunity of sharing it with others ! 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1800" b="1" i="1" dirty="0" smtClean="0">
                <a:solidFill>
                  <a:srgbClr val="000090"/>
                </a:solidFill>
              </a:rPr>
              <a:t>JEAN-NICOLAS BOUILLY (1763-1842)</a:t>
            </a:r>
            <a:endParaRPr lang="en-US" sz="1800" b="1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85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544" y="980728"/>
            <a:ext cx="177845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err="1" smtClean="0">
                <a:solidFill>
                  <a:srgbClr val="800000"/>
                </a:solidFill>
              </a:rPr>
              <a:t>Contacts</a:t>
            </a:r>
            <a:r>
              <a:rPr lang="pt-BR" sz="3200" b="1" dirty="0" smtClean="0">
                <a:solidFill>
                  <a:srgbClr val="800000"/>
                </a:solidFill>
              </a:rPr>
              <a:t>:</a:t>
            </a:r>
            <a:endParaRPr lang="pt-BR" sz="3200" b="1" dirty="0">
              <a:solidFill>
                <a:srgbClr val="800000"/>
              </a:solidFill>
            </a:endParaRPr>
          </a:p>
        </p:txBody>
      </p:sp>
      <p:pic>
        <p:nvPicPr>
          <p:cNvPr id="4" name="Picture 3" descr="team work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05" t="16281" r="8565" b="6978"/>
          <a:stretch>
            <a:fillRect/>
          </a:stretch>
        </p:blipFill>
        <p:spPr>
          <a:xfrm>
            <a:off x="5060819" y="3962400"/>
            <a:ext cx="4845181" cy="2865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2963" y="5335468"/>
            <a:ext cx="319717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 </a:t>
            </a:r>
            <a:r>
              <a:rPr lang="pt-BR" sz="2000" b="1" dirty="0" err="1" smtClean="0"/>
              <a:t>Oporto</a:t>
            </a:r>
            <a:r>
              <a:rPr lang="pt-BR" sz="2000" b="1" dirty="0" smtClean="0"/>
              <a:t>:</a:t>
            </a:r>
            <a:endParaRPr lang="pt-BR" sz="2000" b="1" dirty="0" smtClean="0"/>
          </a:p>
          <a:p>
            <a:pPr>
              <a:spcBef>
                <a:spcPts val="600"/>
              </a:spcBef>
            </a:pPr>
            <a:r>
              <a:rPr lang="pt-BR" dirty="0" smtClean="0"/>
              <a:t>   Edifício </a:t>
            </a:r>
            <a:r>
              <a:rPr lang="pt-BR" dirty="0" smtClean="0"/>
              <a:t>de Serviços (a/c AEP)</a:t>
            </a:r>
          </a:p>
          <a:p>
            <a:r>
              <a:rPr lang="pt-BR" dirty="0" smtClean="0"/>
              <a:t>   Av</a:t>
            </a:r>
            <a:r>
              <a:rPr lang="pt-BR" dirty="0" smtClean="0"/>
              <a:t>. Dr. António Macedo</a:t>
            </a:r>
          </a:p>
          <a:p>
            <a:r>
              <a:rPr lang="pt-BR" dirty="0" smtClean="0"/>
              <a:t>   4450</a:t>
            </a:r>
            <a:r>
              <a:rPr lang="pt-BR" dirty="0" smtClean="0"/>
              <a:t>-617 Leça da </a:t>
            </a:r>
            <a:r>
              <a:rPr lang="pt-BR" dirty="0" smtClean="0"/>
              <a:t>Palmeira</a:t>
            </a:r>
            <a:endParaRPr lang="pt-BR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86928" y="1628800"/>
            <a:ext cx="4124546" cy="370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 </a:t>
            </a:r>
            <a:r>
              <a:rPr lang="pt-BR" sz="2000" b="1" dirty="0" err="1" smtClean="0"/>
              <a:t>Lisbon</a:t>
            </a:r>
            <a:r>
              <a:rPr lang="pt-BR" sz="2000" b="1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pt-BR" sz="2000" b="1" dirty="0" smtClean="0"/>
              <a:t>   Prof. Francisco Nunes Correia</a:t>
            </a:r>
          </a:p>
          <a:p>
            <a:r>
              <a:rPr lang="pt-BR" sz="2000" dirty="0" smtClean="0"/>
              <a:t>   </a:t>
            </a:r>
            <a:r>
              <a:rPr lang="pt-BR" sz="2000" dirty="0" err="1" smtClean="0"/>
              <a:t>President</a:t>
            </a:r>
            <a:endParaRPr lang="pt-BR" sz="2000" dirty="0" smtClean="0"/>
          </a:p>
          <a:p>
            <a:r>
              <a:rPr lang="pt-BR" sz="2000" dirty="0" smtClean="0"/>
              <a:t>   E-mail: </a:t>
            </a:r>
            <a:r>
              <a:rPr lang="pt-BR" sz="2000" dirty="0" err="1" smtClean="0"/>
              <a:t>fnc@civil.ist.utl.pt</a:t>
            </a:r>
            <a:endParaRPr lang="pt-BR" sz="2000" dirty="0" smtClean="0"/>
          </a:p>
          <a:p>
            <a:pPr>
              <a:spcBef>
                <a:spcPts val="600"/>
              </a:spcBef>
            </a:pPr>
            <a:r>
              <a:rPr lang="pt-BR" sz="2000" b="1" dirty="0" smtClean="0"/>
              <a:t>   Dr</a:t>
            </a:r>
            <a:r>
              <a:rPr lang="pt-BR" sz="2000" b="1" dirty="0" smtClean="0"/>
              <a:t>. João Simão Pires</a:t>
            </a:r>
          </a:p>
          <a:p>
            <a:r>
              <a:rPr lang="pt-BR" sz="2000" dirty="0" smtClean="0"/>
              <a:t>   </a:t>
            </a:r>
            <a:r>
              <a:rPr lang="pt-BR" sz="2000" dirty="0" err="1" smtClean="0"/>
              <a:t>Executive</a:t>
            </a:r>
            <a:r>
              <a:rPr lang="pt-BR" sz="2000" dirty="0" smtClean="0"/>
              <a:t> </a:t>
            </a:r>
            <a:r>
              <a:rPr lang="pt-BR" sz="2000" dirty="0" err="1" smtClean="0"/>
              <a:t>Director</a:t>
            </a:r>
            <a:endParaRPr lang="pt-BR" sz="2000" dirty="0"/>
          </a:p>
          <a:p>
            <a:r>
              <a:rPr lang="pt-BR" sz="2000" dirty="0" smtClean="0"/>
              <a:t>   Centro </a:t>
            </a:r>
            <a:r>
              <a:rPr lang="pt-BR" sz="2000" dirty="0" smtClean="0"/>
              <a:t>Empresarial Torres de Lisboa</a:t>
            </a:r>
          </a:p>
          <a:p>
            <a:r>
              <a:rPr lang="pt-BR" sz="2000" dirty="0" smtClean="0"/>
              <a:t>   Rua </a:t>
            </a:r>
            <a:r>
              <a:rPr lang="pt-BR" sz="2000" dirty="0" smtClean="0"/>
              <a:t>Tomás da Fonseca, Torre </a:t>
            </a:r>
            <a:r>
              <a:rPr lang="pt-BR" sz="2000" dirty="0" err="1" smtClean="0"/>
              <a:t>G</a:t>
            </a:r>
            <a:r>
              <a:rPr lang="pt-BR" sz="2000" dirty="0" smtClean="0"/>
              <a:t> – </a:t>
            </a:r>
            <a:r>
              <a:rPr lang="pt-BR" sz="2000" dirty="0" smtClean="0"/>
              <a:t>7º</a:t>
            </a:r>
            <a:endParaRPr lang="pt-BR" sz="2000" dirty="0" smtClean="0"/>
          </a:p>
          <a:p>
            <a:r>
              <a:rPr lang="pt-BR" sz="2000" dirty="0" smtClean="0"/>
              <a:t>   1600</a:t>
            </a:r>
            <a:r>
              <a:rPr lang="pt-BR" sz="2000" dirty="0" smtClean="0"/>
              <a:t>-209 Lisboa</a:t>
            </a:r>
          </a:p>
          <a:p>
            <a:pPr>
              <a:spcBef>
                <a:spcPts val="600"/>
              </a:spcBef>
            </a:pPr>
            <a:r>
              <a:rPr lang="pt-BR" sz="2000" dirty="0" smtClean="0"/>
              <a:t>   Tel</a:t>
            </a:r>
            <a:r>
              <a:rPr lang="pt-BR" sz="2000" dirty="0" smtClean="0"/>
              <a:t>.: (+351) 210052209</a:t>
            </a:r>
          </a:p>
          <a:p>
            <a:r>
              <a:rPr lang="pt-BR" sz="2000" dirty="0" smtClean="0"/>
              <a:t>   E</a:t>
            </a:r>
            <a:r>
              <a:rPr lang="pt-BR" sz="2000" dirty="0" smtClean="0"/>
              <a:t>-mail: </a:t>
            </a:r>
            <a:r>
              <a:rPr lang="pt-BR" sz="2000" dirty="0" smtClean="0">
                <a:hlinkClick r:id="rId3"/>
              </a:rPr>
              <a:t>jsp.ppa@</a:t>
            </a:r>
            <a:r>
              <a:rPr lang="pt-BR" sz="2000" dirty="0" smtClean="0">
                <a:hlinkClick r:id="rId3"/>
              </a:rPr>
              <a:t>ersar.pt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87591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0802" y="6440685"/>
            <a:ext cx="1023910" cy="3571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TextBox 4"/>
          <p:cNvSpPr txBox="1"/>
          <p:nvPr/>
        </p:nvSpPr>
        <p:spPr>
          <a:xfrm>
            <a:off x="5649524" y="4213234"/>
            <a:ext cx="3869558" cy="972719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r>
              <a:rPr lang="pt-PT" b="1" dirty="0" smtClean="0">
                <a:solidFill>
                  <a:schemeClr val="bg1"/>
                </a:solidFill>
              </a:rPr>
              <a:t>um contributo português para  o desenvolvimento do sector da Água no Mundo</a:t>
            </a:r>
            <a:endParaRPr lang="pt-PT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142" y="6000769"/>
            <a:ext cx="4953033" cy="495666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just"/>
            <a:r>
              <a:rPr lang="en-US" sz="1200" i="1" dirty="0" smtClean="0">
                <a:solidFill>
                  <a:schemeClr val="bg1"/>
                </a:solidFill>
              </a:rPr>
              <a:t>Whatever we possess becomes of double value when we have the opportunity of sharing it with others. </a:t>
            </a:r>
            <a:r>
              <a:rPr lang="en-US" sz="1400" b="1" i="1" dirty="0" smtClean="0">
                <a:solidFill>
                  <a:schemeClr val="bg1"/>
                </a:solidFill>
              </a:rPr>
              <a:t>BOILLY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9521" y="5357830"/>
            <a:ext cx="1779997" cy="264833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24 de Setembro 2009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01365" y="11017"/>
            <a:ext cx="386921" cy="4286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31" tIns="47316" rIns="94631" bIns="47316"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174" t="25208" r="20659" b="15000"/>
          <a:stretch>
            <a:fillRect/>
          </a:stretch>
        </p:blipFill>
        <p:spPr bwMode="auto">
          <a:xfrm>
            <a:off x="1" y="-22"/>
            <a:ext cx="9940567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819400" y="4318337"/>
            <a:ext cx="39217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95B6F9"/>
                </a:solidFill>
              </a:rPr>
              <a:t>Thank</a:t>
            </a:r>
            <a:r>
              <a:rPr lang="en-US" sz="6000" b="1" dirty="0" smtClean="0">
                <a:solidFill>
                  <a:srgbClr val="C6D9F1"/>
                </a:solidFill>
              </a:rPr>
              <a:t> </a:t>
            </a:r>
            <a:r>
              <a:rPr lang="en-US" sz="6000" b="1" dirty="0" smtClean="0">
                <a:solidFill>
                  <a:srgbClr val="090755"/>
                </a:solidFill>
              </a:rPr>
              <a:t>you ! </a:t>
            </a:r>
            <a:endParaRPr lang="en-US" sz="6000" b="1" dirty="0">
              <a:solidFill>
                <a:srgbClr val="090755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71204" y="587514"/>
            <a:ext cx="660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</a:rPr>
              <a:t>Portuguese Water Partnership</a:t>
            </a:r>
            <a:endParaRPr lang="en-US" sz="40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43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1669297"/>
            <a:ext cx="9448799" cy="1454903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0"/>
                </a:solidFill>
              </a:rPr>
              <a:t>Globalization was a word first written in Portuguese in the 16</a:t>
            </a:r>
            <a:r>
              <a:rPr lang="en-GB" sz="2000" b="1" baseline="30000" dirty="0" smtClean="0">
                <a:solidFill>
                  <a:srgbClr val="000090"/>
                </a:solidFill>
              </a:rPr>
              <a:t>th</a:t>
            </a:r>
            <a:r>
              <a:rPr lang="en-GB" sz="2000" b="1" dirty="0" smtClean="0">
                <a:solidFill>
                  <a:srgbClr val="000090"/>
                </a:solidFill>
              </a:rPr>
              <a:t> century. This attitude gives us a great motivation and openness for dealing with people and nations from all continents, regardless of their cultures and beliefs</a:t>
            </a:r>
            <a:endParaRPr lang="en-GB" sz="2000" b="1" dirty="0">
              <a:solidFill>
                <a:srgbClr val="00009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21505" y="457200"/>
            <a:ext cx="8617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Background</a:t>
            </a:r>
            <a:endParaRPr lang="en-GB" sz="33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pic>
        <p:nvPicPr>
          <p:cNvPr id="11" name="Picture 4" descr="j0438623"/>
          <p:cNvPicPr>
            <a:picLocks noChangeAspect="1" noChangeArrowheads="1"/>
          </p:cNvPicPr>
          <p:nvPr/>
        </p:nvPicPr>
        <p:blipFill>
          <a:blip r:embed="rId3" cstate="print"/>
          <a:srcRect t="3139" b="84450"/>
          <a:stretch>
            <a:fillRect/>
          </a:stretch>
        </p:blipFill>
        <p:spPr bwMode="auto">
          <a:xfrm>
            <a:off x="2" y="3170624"/>
            <a:ext cx="9906000" cy="155377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09600" y="5410200"/>
            <a:ext cx="8915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0"/>
                </a:solidFill>
              </a:rPr>
              <a:t>A clear understanding that we face basically the same problems </a:t>
            </a:r>
          </a:p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0"/>
                </a:solidFill>
              </a:rPr>
              <a:t>with approaches that have been differently shaped throughout history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90600" y="1295400"/>
            <a:ext cx="78069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Portugal has been for centuries a country open to the world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8988" y="5029200"/>
            <a:ext cx="7948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This is </a:t>
            </a:r>
            <a:r>
              <a:rPr lang="en-GB" sz="2400" b="1" i="1" dirty="0">
                <a:solidFill>
                  <a:srgbClr val="FF0000"/>
                </a:solidFill>
              </a:rPr>
              <a:t>exactly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i="1" dirty="0" smtClean="0">
                <a:solidFill>
                  <a:srgbClr val="FF0000"/>
                </a:solidFill>
              </a:rPr>
              <a:t>is</a:t>
            </a:r>
            <a:r>
              <a:rPr lang="en-GB" sz="2400" b="1" dirty="0" smtClean="0">
                <a:solidFill>
                  <a:srgbClr val="FF0000"/>
                </a:solidFill>
              </a:rPr>
              <a:t> </a:t>
            </a:r>
            <a:r>
              <a:rPr lang="en-GB" sz="2400" b="1" i="1" dirty="0">
                <a:solidFill>
                  <a:srgbClr val="FF0000"/>
                </a:solidFill>
              </a:rPr>
              <a:t>what </a:t>
            </a:r>
            <a:r>
              <a:rPr lang="en-GB" sz="2400" b="1" dirty="0" smtClean="0">
                <a:solidFill>
                  <a:srgbClr val="FF0000"/>
                </a:solidFill>
              </a:rPr>
              <a:t>needed when addressing water issues: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6781800" y="5943600"/>
            <a:ext cx="175260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800600" y="6400800"/>
            <a:ext cx="1981200" cy="1588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915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407" y="1571612"/>
            <a:ext cx="9001188" cy="618776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… but those different approaches aim at the same result: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21505" y="457200"/>
            <a:ext cx="8617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300" dirty="0" smtClean="0">
                <a:solidFill>
                  <a:srgbClr val="0089D4"/>
                </a:solidFill>
                <a:latin typeface="Arial Rounded MT Bold" pitchFamily="34" charset="0"/>
                <a:ea typeface="+mj-ea"/>
                <a:cs typeface="+mj-cs"/>
              </a:rPr>
              <a:t>Vision</a:t>
            </a:r>
            <a:endParaRPr lang="en-GB" sz="3300" dirty="0">
              <a:solidFill>
                <a:srgbClr val="0089D4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6025" y="2057400"/>
            <a:ext cx="4953000" cy="531573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0"/>
                </a:solidFill>
              </a:rPr>
              <a:t>sustainable provision of water for all uses, </a:t>
            </a:r>
            <a:endParaRPr lang="en-GB" sz="2000" b="1" dirty="0">
              <a:solidFill>
                <a:srgbClr val="00009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28664" y="2514600"/>
            <a:ext cx="6048672" cy="531573"/>
          </a:xfrm>
          <a:prstGeom prst="rect">
            <a:avLst/>
          </a:prstGeom>
          <a:noFill/>
        </p:spPr>
        <p:txBody>
          <a:bodyPr wrap="square" lIns="94631" tIns="47316" rIns="94631" bIns="473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rgbClr val="000090"/>
                </a:solidFill>
              </a:rPr>
              <a:t>managed by a fair system of governance.</a:t>
            </a:r>
            <a:endParaRPr lang="en-GB" sz="2000" b="1" dirty="0">
              <a:solidFill>
                <a:srgbClr val="00009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0425" y="2209800"/>
            <a:ext cx="2291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0090"/>
                </a:solidFill>
              </a:rPr>
              <a:t>at an affordable price, </a:t>
            </a:r>
            <a:endParaRPr lang="en-GB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632520" y="5157192"/>
            <a:ext cx="85689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0089D4"/>
                </a:solidFill>
                <a:ea typeface="+mj-ea"/>
                <a:cs typeface="+mj-cs"/>
              </a:rPr>
              <a:t>Over the last 20 years there has been remarkable progress in the water sector in Portugal ...</a:t>
            </a:r>
            <a:endParaRPr lang="pt-BR" sz="3200" b="1" dirty="0">
              <a:solidFill>
                <a:srgbClr val="0089D4"/>
              </a:solidFill>
              <a:ea typeface="+mj-ea"/>
              <a:cs typeface="+mj-cs"/>
            </a:endParaRPr>
          </a:p>
        </p:txBody>
      </p:sp>
      <p:pic>
        <p:nvPicPr>
          <p:cNvPr id="20" name="Picture 4" descr="j0438623"/>
          <p:cNvPicPr>
            <a:picLocks noChangeAspect="1" noChangeArrowheads="1"/>
          </p:cNvPicPr>
          <p:nvPr/>
        </p:nvPicPr>
        <p:blipFill>
          <a:blip r:embed="rId3" cstate="print"/>
          <a:srcRect t="3139" b="84450"/>
          <a:stretch>
            <a:fillRect/>
          </a:stretch>
        </p:blipFill>
        <p:spPr bwMode="auto">
          <a:xfrm>
            <a:off x="2" y="3170624"/>
            <a:ext cx="9906000" cy="1553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53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7170" name="Picture 2" descr="J:\FMA\dia da PPA - 15 março\PPA IWW Nov 2011_Page_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43"/>
            <a:ext cx="9906000" cy="633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4488" y="1340768"/>
            <a:ext cx="9433048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76536" y="1196752"/>
            <a:ext cx="813690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... resulting in </a:t>
            </a:r>
            <a:r>
              <a:rPr lang="en-GB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pt-BR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development</a:t>
            </a:r>
            <a:r>
              <a:rPr lang="pt-BR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of</a:t>
            </a:r>
            <a:r>
              <a:rPr lang="pt-BR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significant</a:t>
            </a:r>
            <a:r>
              <a:rPr lang="pt-BR" sz="3200" b="1" dirty="0" smtClean="0">
                <a:solidFill>
                  <a:srgbClr val="0089D4"/>
                </a:solidFill>
                <a:latin typeface="+mj-lt"/>
                <a:ea typeface="+mj-ea"/>
                <a:cs typeface="+mj-cs"/>
              </a:rPr>
              <a:t> expertise and valuable  competencies in:</a:t>
            </a:r>
            <a:endParaRPr lang="pt-BR" sz="3200" b="1" dirty="0">
              <a:solidFill>
                <a:srgbClr val="0089D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958" y="260648"/>
            <a:ext cx="1816578" cy="10081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2520" y="2636912"/>
            <a:ext cx="2808312" cy="35283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272480" y="2420888"/>
            <a:ext cx="3531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800000"/>
                </a:solidFill>
              </a:rPr>
              <a:t>Water Resources </a:t>
            </a:r>
            <a:r>
              <a:rPr lang="en-GB" sz="2400" b="1" dirty="0" smtClean="0">
                <a:solidFill>
                  <a:srgbClr val="800000"/>
                </a:solidFill>
              </a:rPr>
              <a:t>Planning</a:t>
            </a:r>
          </a:p>
          <a:p>
            <a:r>
              <a:rPr lang="en-GB" sz="2400" b="1" dirty="0" smtClean="0">
                <a:solidFill>
                  <a:srgbClr val="800000"/>
                </a:solidFill>
              </a:rPr>
              <a:t>and Management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480" y="3390091"/>
            <a:ext cx="26455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800000"/>
                </a:solidFill>
              </a:rPr>
              <a:t>Water </a:t>
            </a:r>
            <a:r>
              <a:rPr lang="en-GB" sz="2400" b="1" dirty="0" smtClean="0">
                <a:solidFill>
                  <a:srgbClr val="800000"/>
                </a:solidFill>
              </a:rPr>
              <a:t>Services and</a:t>
            </a:r>
          </a:p>
          <a:p>
            <a:r>
              <a:rPr lang="en-GB" sz="2400" b="1" dirty="0" smtClean="0">
                <a:solidFill>
                  <a:srgbClr val="800000"/>
                </a:solidFill>
              </a:rPr>
              <a:t>Regulation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4488" y="4437112"/>
            <a:ext cx="2887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Multi-Purpose Water</a:t>
            </a:r>
          </a:p>
          <a:p>
            <a:r>
              <a:rPr lang="en-GB" sz="2400" b="1" dirty="0" smtClean="0">
                <a:solidFill>
                  <a:srgbClr val="800000"/>
                </a:solidFill>
              </a:rPr>
              <a:t>Systems </a:t>
            </a:r>
            <a:endParaRPr lang="en-GB" sz="2400" b="1" dirty="0">
              <a:solidFill>
                <a:srgbClr val="8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4488" y="5484133"/>
            <a:ext cx="30636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800000"/>
                </a:solidFill>
              </a:rPr>
              <a:t>Water Institutions and</a:t>
            </a:r>
          </a:p>
          <a:p>
            <a:r>
              <a:rPr lang="en-GB" sz="2400" b="1" dirty="0" smtClean="0">
                <a:solidFill>
                  <a:srgbClr val="800000"/>
                </a:solidFill>
              </a:rPr>
              <a:t>Governance</a:t>
            </a:r>
            <a:endParaRPr lang="en-GB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1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29344" y="914400"/>
            <a:ext cx="86177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Water Resources Planning and Management</a:t>
            </a:r>
            <a:endParaRPr lang="en-GB" sz="2800" dirty="0">
              <a:solidFill>
                <a:srgbClr val="80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92560" y="1905000"/>
            <a:ext cx="7543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a new and forward looking Water Law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92561" y="2438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creation of five river basin authorities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92561" y="29718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preparation of national and river basin plans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92561" y="358140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a new flexible but strict licensing system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992561" y="4191000"/>
            <a:ext cx="7467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a new economic regime for water use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92561" y="48006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an environmentally friendly hydropower plan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992560" y="53340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launching of several river restoration projects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92560" y="5867400"/>
            <a:ext cx="8686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improvement of river agreements with Spain</a:t>
            </a:r>
          </a:p>
        </p:txBody>
      </p:sp>
    </p:spTree>
    <p:extLst>
      <p:ext uri="{BB962C8B-B14F-4D97-AF65-F5344CB8AC3E}">
        <p14:creationId xmlns:p14="http://schemas.microsoft.com/office/powerpoint/2010/main" val="254641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12640" y="1052736"/>
            <a:ext cx="63367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Water Services and Regulation</a:t>
            </a:r>
            <a:endParaRPr lang="en-GB" sz="2800" dirty="0">
              <a:solidFill>
                <a:srgbClr val="80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24271" y="2243336"/>
            <a:ext cx="910924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a consistent investment </a:t>
            </a:r>
            <a:r>
              <a:rPr lang="en-GB" sz="2800" dirty="0">
                <a:solidFill>
                  <a:srgbClr val="000090"/>
                </a:solidFill>
                <a:latin typeface="Arial Rounded MT Bold" pitchFamily="34" charset="0"/>
              </a:rPr>
              <a:t>policy </a:t>
            </a: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in the sector</a:t>
            </a: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88504" y="3827512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an interesting “mix” of public and private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88504" y="4331568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much attention given to regulation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24272" y="4907632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financial sustainability of water systems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524272" y="5483696"/>
            <a:ext cx="7467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state of the art technology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524272" y="5903168"/>
            <a:ext cx="9541296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a boom in service attendance (quantity &amp; quality)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24272" y="1700808"/>
            <a:ext cx="67818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a medium and long-term strategy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88504" y="2747392"/>
            <a:ext cx="927348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increasing scale through multi-municipal systems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488504" y="3284984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large scale public-public partnership</a:t>
            </a:r>
          </a:p>
        </p:txBody>
      </p:sp>
    </p:spTree>
    <p:extLst>
      <p:ext uri="{BB962C8B-B14F-4D97-AF65-F5344CB8AC3E}">
        <p14:creationId xmlns:p14="http://schemas.microsoft.com/office/powerpoint/2010/main" val="270782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1342" y="6664275"/>
            <a:ext cx="2311400" cy="365125"/>
          </a:xfrm>
        </p:spPr>
        <p:txBody>
          <a:bodyPr/>
          <a:lstStyle/>
          <a:p>
            <a:fld id="{6E9E5408-6471-4217-AF36-B322F146BA9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398984" y="1124744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800000"/>
                </a:solidFill>
                <a:latin typeface="Arial Rounded MT Bold" pitchFamily="34" charset="0"/>
                <a:ea typeface="+mj-ea"/>
                <a:cs typeface="+mj-cs"/>
              </a:rPr>
              <a:t>Water Institutions and Governance</a:t>
            </a:r>
            <a:endParaRPr lang="en-GB" sz="2800" dirty="0">
              <a:solidFill>
                <a:srgbClr val="800000"/>
              </a:solidFill>
              <a:latin typeface="Arial Rounded MT Bold" pitchFamily="34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28327" y="2233533"/>
            <a:ext cx="77724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  <a:ea typeface="+mj-ea"/>
                <a:cs typeface="+mj-cs"/>
              </a:rPr>
              <a:t>… river basin councils with stakeholders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028328" y="2766933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easy access to administration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028328" y="3798912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widespread </a:t>
            </a:r>
            <a:r>
              <a:rPr lang="en-GB" sz="2800" dirty="0" err="1" smtClean="0">
                <a:solidFill>
                  <a:srgbClr val="000090"/>
                </a:solidFill>
                <a:latin typeface="Arial Rounded MT Bold" pitchFamily="34" charset="0"/>
              </a:rPr>
              <a:t>e</a:t>
            </a: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-government practices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028328" y="4408512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creation of users’ associations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028328" y="5018112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partnership of central and local authorities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028328" y="5627712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delegation to municipalities and users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992560" y="3284984"/>
            <a:ext cx="77768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… flexible but </a:t>
            </a:r>
            <a:r>
              <a:rPr lang="en-GB" sz="2800" dirty="0" err="1" smtClean="0">
                <a:solidFill>
                  <a:srgbClr val="000090"/>
                </a:solidFill>
                <a:latin typeface="Arial Rounded MT Bold" pitchFamily="34" charset="0"/>
              </a:rPr>
              <a:t>rigoroud</a:t>
            </a:r>
            <a:r>
              <a:rPr lang="en-GB" sz="2800" dirty="0" smtClean="0">
                <a:solidFill>
                  <a:srgbClr val="000090"/>
                </a:solidFill>
                <a:latin typeface="Arial Rounded MT Bold" pitchFamily="34" charset="0"/>
              </a:rPr>
              <a:t> system of licensing</a:t>
            </a:r>
          </a:p>
        </p:txBody>
      </p:sp>
    </p:spTree>
    <p:extLst>
      <p:ext uri="{BB962C8B-B14F-4D97-AF65-F5344CB8AC3E}">
        <p14:creationId xmlns:p14="http://schemas.microsoft.com/office/powerpoint/2010/main" val="832253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327" y="2276872"/>
            <a:ext cx="1285884" cy="1266949"/>
          </a:xfrm>
          <a:prstGeom prst="roundRect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5" descr="Go to full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327" y="3701377"/>
            <a:ext cx="1285884" cy="1295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9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327" y="5085184"/>
            <a:ext cx="1285884" cy="1357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32916" y="2348338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Percentage of the population with access to public water supply systems</a:t>
            </a:r>
            <a:endParaRPr lang="en-GB" sz="1600" b="1" dirty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32916" y="3773051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Quality controlled water supply in accordance with national and EU standards</a:t>
            </a:r>
            <a:endParaRPr lang="en-GB" sz="1600" b="1" dirty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32916" y="5201067"/>
            <a:ext cx="2214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GB" sz="16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Population with access to public systems for waste water disposal with adequate treatment</a:t>
            </a:r>
            <a:endParaRPr lang="en-GB" sz="1600" b="1" dirty="0">
              <a:solidFill>
                <a:srgbClr val="33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590354" y="2518201"/>
            <a:ext cx="1357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80%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590354" y="3942914"/>
            <a:ext cx="13573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50%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90354" y="5397917"/>
            <a:ext cx="1357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4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30%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161994" y="2299112"/>
            <a:ext cx="3500422" cy="1290647"/>
            <a:chOff x="4161994" y="2299112"/>
            <a:chExt cx="3500422" cy="1290647"/>
          </a:xfrm>
        </p:grpSpPr>
        <p:pic>
          <p:nvPicPr>
            <p:cNvPr id="13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33688" y="2299112"/>
              <a:ext cx="1285884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6" name="Right Arrow 15"/>
            <p:cNvSpPr/>
            <p:nvPr/>
          </p:nvSpPr>
          <p:spPr>
            <a:xfrm>
              <a:off x="4161994" y="2303875"/>
              <a:ext cx="192880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6090791" y="2518201"/>
              <a:ext cx="15716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94%</a:t>
              </a:r>
              <a:endPara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61974" y="3723617"/>
            <a:ext cx="3500442" cy="1295626"/>
            <a:chOff x="4161974" y="3723617"/>
            <a:chExt cx="3500442" cy="1295626"/>
          </a:xfrm>
        </p:grpSpPr>
        <p:pic>
          <p:nvPicPr>
            <p:cNvPr id="14" name="Picture 15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33688" y="3723617"/>
              <a:ext cx="1285884" cy="1295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8" name="Right Arrow 17"/>
            <p:cNvSpPr/>
            <p:nvPr/>
          </p:nvSpPr>
          <p:spPr>
            <a:xfrm>
              <a:off x="4161974" y="3728383"/>
              <a:ext cx="192880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6090791" y="3969901"/>
              <a:ext cx="15716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98%</a:t>
              </a:r>
              <a:endPara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61974" y="5151859"/>
            <a:ext cx="3500442" cy="1362085"/>
            <a:chOff x="4161974" y="5151859"/>
            <a:chExt cx="3500442" cy="1362085"/>
          </a:xfrm>
        </p:grpSpPr>
        <p:pic>
          <p:nvPicPr>
            <p:cNvPr id="15" name="Picture 19" descr="Go to full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33688" y="5151859"/>
              <a:ext cx="1285884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9" name="Right Arrow 18"/>
            <p:cNvSpPr/>
            <p:nvPr/>
          </p:nvSpPr>
          <p:spPr>
            <a:xfrm>
              <a:off x="4161974" y="5228060"/>
              <a:ext cx="1928806" cy="128588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6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7"/>
            <p:cNvSpPr>
              <a:spLocks noChangeArrowheads="1"/>
            </p:cNvSpPr>
            <p:nvPr/>
          </p:nvSpPr>
          <p:spPr bwMode="auto">
            <a:xfrm>
              <a:off x="6090791" y="5442367"/>
              <a:ext cx="15716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78%</a:t>
              </a:r>
              <a:endParaRPr lang="en-GB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662416" y="2303875"/>
            <a:ext cx="1571625" cy="1266949"/>
            <a:chOff x="7662416" y="2303875"/>
            <a:chExt cx="1571625" cy="1266949"/>
          </a:xfrm>
        </p:grpSpPr>
        <p:pic>
          <p:nvPicPr>
            <p:cNvPr id="30" name="Picture 11" descr="Image Preview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05335" y="2303875"/>
              <a:ext cx="1285884" cy="1266949"/>
            </a:xfrm>
            <a:prstGeom prst="roundRect">
              <a:avLst/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7662416" y="2522963"/>
              <a:ext cx="1571625" cy="830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95%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662416" y="3728380"/>
            <a:ext cx="1571625" cy="1295626"/>
            <a:chOff x="7662416" y="3728380"/>
            <a:chExt cx="1571625" cy="1295626"/>
          </a:xfrm>
        </p:grpSpPr>
        <p:pic>
          <p:nvPicPr>
            <p:cNvPr id="31" name="Picture 15" descr="Go to fullsize imag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805335" y="3728380"/>
              <a:ext cx="1285884" cy="12956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4" name="Rectangle 7"/>
            <p:cNvSpPr>
              <a:spLocks noChangeArrowheads="1"/>
            </p:cNvSpPr>
            <p:nvPr/>
          </p:nvSpPr>
          <p:spPr bwMode="auto">
            <a:xfrm>
              <a:off x="7662416" y="3974664"/>
              <a:ext cx="15716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99%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662416" y="5156622"/>
            <a:ext cx="1571625" cy="1357322"/>
            <a:chOff x="7662416" y="5156622"/>
            <a:chExt cx="1571625" cy="1357322"/>
          </a:xfrm>
        </p:grpSpPr>
        <p:pic>
          <p:nvPicPr>
            <p:cNvPr id="32" name="Picture 19" descr="Go to fullsize image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05335" y="5156622"/>
              <a:ext cx="1285884" cy="135732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5" name="Rectangle 7"/>
            <p:cNvSpPr>
              <a:spLocks noChangeArrowheads="1"/>
            </p:cNvSpPr>
            <p:nvPr/>
          </p:nvSpPr>
          <p:spPr bwMode="auto">
            <a:xfrm>
              <a:off x="7662416" y="5447130"/>
              <a:ext cx="1571625" cy="830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48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90%</a:t>
              </a:r>
            </a:p>
          </p:txBody>
        </p:sp>
      </p:grpSp>
      <p:sp>
        <p:nvSpPr>
          <p:cNvPr id="37" name="Rectangle 3"/>
          <p:cNvSpPr txBox="1">
            <a:spLocks noChangeArrowheads="1"/>
          </p:cNvSpPr>
          <p:nvPr/>
        </p:nvSpPr>
        <p:spPr bwMode="auto">
          <a:xfrm>
            <a:off x="704528" y="1196752"/>
            <a:ext cx="84249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>
              <a:lnSpc>
                <a:spcPct val="9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0070C0"/>
                </a:solidFill>
                <a:cs typeface="Arial Rounded MT Bold"/>
              </a:rPr>
              <a:t>Evolution of the water sector in 1993-2012</a:t>
            </a:r>
          </a:p>
          <a:p>
            <a:pPr marL="342900" indent="-342900" algn="ctr">
              <a:lnSpc>
                <a:spcPct val="90000"/>
              </a:lnSpc>
              <a:spcBef>
                <a:spcPts val="600"/>
              </a:spcBef>
            </a:pPr>
            <a:r>
              <a:rPr lang="en-GB" sz="2800" b="1" dirty="0" smtClean="0">
                <a:solidFill>
                  <a:srgbClr val="0070C0"/>
                </a:solidFill>
                <a:cs typeface="Arial Rounded MT Bold"/>
              </a:rPr>
              <a:t>and current targets</a:t>
            </a:r>
            <a:endParaRPr lang="en-GB" sz="2800" b="1" dirty="0">
              <a:solidFill>
                <a:srgbClr val="0070C0"/>
              </a:solidFill>
              <a:cs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427050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1928664" y="269776"/>
            <a:ext cx="59253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631" tIns="47316" rIns="94631" bIns="47316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 smtClean="0">
                <a:solidFill>
                  <a:srgbClr val="000090"/>
                </a:solidFill>
                <a:ea typeface="+mj-ea"/>
                <a:cs typeface="+mj-cs"/>
              </a:rPr>
              <a:t>This is the result of hard work and state of the art know-how of many enterprises and other institutions</a:t>
            </a:r>
            <a:endParaRPr lang="en-GB" sz="2000" b="1" dirty="0">
              <a:solidFill>
                <a:srgbClr val="000090"/>
              </a:solidFill>
              <a:ea typeface="+mj-ea"/>
              <a:cs typeface="+mj-cs"/>
            </a:endParaRPr>
          </a:p>
        </p:txBody>
      </p:sp>
      <p:grpSp>
        <p:nvGrpSpPr>
          <p:cNvPr id="299" name="Group 298"/>
          <p:cNvGrpSpPr/>
          <p:nvPr/>
        </p:nvGrpSpPr>
        <p:grpSpPr>
          <a:xfrm>
            <a:off x="128464" y="1401376"/>
            <a:ext cx="9737859" cy="5412000"/>
            <a:chOff x="7076" y="1196752"/>
            <a:chExt cx="9914476" cy="5661248"/>
          </a:xfrm>
        </p:grpSpPr>
        <p:pic>
          <p:nvPicPr>
            <p:cNvPr id="300" name="Picture 29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6802" y="4735588"/>
              <a:ext cx="912902" cy="290987"/>
            </a:xfrm>
            <a:prstGeom prst="rect">
              <a:avLst/>
            </a:prstGeom>
          </p:spPr>
        </p:pic>
        <p:pic>
          <p:nvPicPr>
            <p:cNvPr id="301" name="Picture 3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049" y="3874611"/>
              <a:ext cx="622299" cy="408384"/>
            </a:xfrm>
            <a:prstGeom prst="rect">
              <a:avLst/>
            </a:prstGeom>
          </p:spPr>
        </p:pic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344" y="5805264"/>
              <a:ext cx="781529" cy="457606"/>
            </a:xfrm>
            <a:prstGeom prst="rect">
              <a:avLst/>
            </a:prstGeom>
          </p:spPr>
        </p:pic>
        <p:grpSp>
          <p:nvGrpSpPr>
            <p:cNvPr id="303" name="Group 302"/>
            <p:cNvGrpSpPr/>
            <p:nvPr/>
          </p:nvGrpSpPr>
          <p:grpSpPr>
            <a:xfrm>
              <a:off x="7076" y="1196752"/>
              <a:ext cx="9914476" cy="5661248"/>
              <a:chOff x="7076" y="1196752"/>
              <a:chExt cx="9914476" cy="5661248"/>
            </a:xfrm>
          </p:grpSpPr>
          <p:grpSp>
            <p:nvGrpSpPr>
              <p:cNvPr id="304" name="Group 303"/>
              <p:cNvGrpSpPr/>
              <p:nvPr/>
            </p:nvGrpSpPr>
            <p:grpSpPr>
              <a:xfrm>
                <a:off x="7076" y="1196752"/>
                <a:ext cx="9914476" cy="5661248"/>
                <a:chOff x="7076" y="1196752"/>
                <a:chExt cx="9914476" cy="5661248"/>
              </a:xfrm>
            </p:grpSpPr>
            <p:pic>
              <p:nvPicPr>
                <p:cNvPr id="306" name="Picture 50" descr="12365912359834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21800" r="28200" b="15091"/>
                <a:stretch>
                  <a:fillRect/>
                </a:stretch>
              </p:blipFill>
              <p:spPr bwMode="auto">
                <a:xfrm>
                  <a:off x="9417496" y="1217487"/>
                  <a:ext cx="434640" cy="55155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7" name="Picture 16" descr="Copy of 12348664483660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5350" t="24242" r="14404" b="45455"/>
                <a:stretch>
                  <a:fillRect/>
                </a:stretch>
              </p:blipFill>
              <p:spPr bwMode="auto">
                <a:xfrm>
                  <a:off x="4693492" y="4807840"/>
                  <a:ext cx="1189603" cy="3845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8" name="Picture 34" descr="Copy of 12361002597241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66667"/>
                <a:stretch>
                  <a:fillRect/>
                </a:stretch>
              </p:blipFill>
              <p:spPr bwMode="auto">
                <a:xfrm>
                  <a:off x="3629293" y="3401681"/>
                  <a:ext cx="1297594" cy="35719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9" name="Picture 31" descr="Copy of 12359093194809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l="12465" r="18975" b="19971"/>
                <a:stretch>
                  <a:fillRect/>
                </a:stretch>
              </p:blipFill>
              <p:spPr bwMode="auto">
                <a:xfrm>
                  <a:off x="8997936" y="5589240"/>
                  <a:ext cx="785818" cy="78581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0" name="Picture 45" descr="12365994146935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 t="60000" r="22771" b="13333"/>
                <a:stretch>
                  <a:fillRect/>
                </a:stretch>
              </p:blipFill>
              <p:spPr bwMode="auto">
                <a:xfrm>
                  <a:off x="5817096" y="3577407"/>
                  <a:ext cx="1197391" cy="354783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1" name="Picture 26" descr="Copy of 12353852036997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t="22788" r="74448" b="37388"/>
                <a:stretch>
                  <a:fillRect/>
                </a:stretch>
              </p:blipFill>
              <p:spPr bwMode="auto">
                <a:xfrm>
                  <a:off x="7032538" y="2108518"/>
                  <a:ext cx="563802" cy="751737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2" name="Picture 311" descr="Sanest-150DPI.jpg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4120906" y="3852819"/>
                  <a:ext cx="904102" cy="367564"/>
                </a:xfrm>
                <a:prstGeom prst="rect">
                  <a:avLst/>
                </a:prstGeom>
              </p:spPr>
            </p:pic>
            <p:pic>
              <p:nvPicPr>
                <p:cNvPr id="313" name="Picture 312" descr="Aquasis.jpg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4894769" y="1836996"/>
                  <a:ext cx="806226" cy="237725"/>
                </a:xfrm>
                <a:prstGeom prst="rect">
                  <a:avLst/>
                </a:prstGeom>
              </p:spPr>
            </p:pic>
            <p:pic>
              <p:nvPicPr>
                <p:cNvPr id="314" name="Picture 313" descr="adp alta resolucao.jpg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4663672" y="1344730"/>
                  <a:ext cx="937400" cy="304448"/>
                </a:xfrm>
                <a:prstGeom prst="rect">
                  <a:avLst/>
                </a:prstGeom>
              </p:spPr>
            </p:pic>
            <p:pic>
              <p:nvPicPr>
                <p:cNvPr id="315" name="Picture 6" descr="http://www.softdesk.pl/autoplant/obrazki/bentley_sustaining_infrastructure.jpg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5789436" y="1851566"/>
                  <a:ext cx="1004449" cy="2569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6" name="Picture 14" descr="http://aterros-de-residuos.lnec.pt/images/Logo_Engidro.jpg">
                  <a:hlinkClick r:id="rId15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3270506" y="3068960"/>
                  <a:ext cx="1034422" cy="28575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7" name="Picture 316" descr="Screen shot 2011-02-13 at 19.28.21.png"/>
                <p:cNvPicPr>
                  <a:picLocks noChangeAspect="1"/>
                </p:cNvPicPr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5677" y="5433461"/>
                  <a:ext cx="926883" cy="422550"/>
                </a:xfrm>
                <a:prstGeom prst="rect">
                  <a:avLst/>
                </a:prstGeom>
              </p:spPr>
            </p:pic>
            <p:pic>
              <p:nvPicPr>
                <p:cNvPr id="318" name="Picture 317" descr="Screen shot 2011-02-13 at 19.25.41.png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8750" y="2707457"/>
                  <a:ext cx="960099" cy="391549"/>
                </a:xfrm>
                <a:prstGeom prst="rect">
                  <a:avLst/>
                </a:prstGeom>
              </p:spPr>
            </p:pic>
            <p:pic>
              <p:nvPicPr>
                <p:cNvPr id="319" name="Picture 318"/>
                <p:cNvPicPr>
                  <a:picLocks noChangeAspect="1"/>
                </p:cNvPicPr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25304" y="1227743"/>
                  <a:ext cx="1015328" cy="470795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320" name="Picture 319"/>
                <p:cNvPicPr>
                  <a:picLocks noChangeAspect="1"/>
                </p:cNvPicPr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655499" y="1281193"/>
                  <a:ext cx="665653" cy="438151"/>
                </a:xfrm>
                <a:prstGeom prst="rect">
                  <a:avLst/>
                </a:prstGeom>
              </p:spPr>
            </p:pic>
            <p:pic>
              <p:nvPicPr>
                <p:cNvPr id="321" name="Picture 320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96816" y="1252870"/>
                  <a:ext cx="753787" cy="43139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2" name="Picture 321"/>
                <p:cNvPicPr>
                  <a:picLocks noChangeAspect="1" noChangeArrowheads="1"/>
                </p:cNvPicPr>
                <p:nvPr/>
              </p:nvPicPr>
              <p:blipFill>
                <a:blip r:embed="rId2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0821" y="1386120"/>
                  <a:ext cx="805995" cy="27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3" name="Picture 322"/>
                <p:cNvPicPr>
                  <a:picLocks noChangeAspect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00872" y="2323448"/>
                  <a:ext cx="1225848" cy="385472"/>
                </a:xfrm>
                <a:prstGeom prst="rect">
                  <a:avLst/>
                </a:prstGeom>
              </p:spPr>
            </p:pic>
            <p:pic>
              <p:nvPicPr>
                <p:cNvPr id="324" name="Picture 323"/>
                <p:cNvPicPr>
                  <a:picLocks noChangeAspect="1"/>
                </p:cNvPicPr>
                <p:nvPr/>
              </p:nvPicPr>
              <p:blipFill>
                <a:blip r:embed="rId2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6342" y="1196752"/>
                  <a:ext cx="568626" cy="498496"/>
                </a:xfrm>
                <a:prstGeom prst="rect">
                  <a:avLst/>
                </a:prstGeom>
              </p:spPr>
            </p:pic>
            <p:pic>
              <p:nvPicPr>
                <p:cNvPr id="325" name="Picture 324"/>
                <p:cNvPicPr>
                  <a:picLocks noChangeAspect="1"/>
                </p:cNvPicPr>
                <p:nvPr/>
              </p:nvPicPr>
              <p:blipFill>
                <a:blip r:embed="rId2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97357" y="1266673"/>
                  <a:ext cx="735363" cy="407918"/>
                </a:xfrm>
                <a:prstGeom prst="rect">
                  <a:avLst/>
                </a:prstGeom>
              </p:spPr>
            </p:pic>
            <p:pic>
              <p:nvPicPr>
                <p:cNvPr id="326" name="Picture 325"/>
                <p:cNvPicPr>
                  <a:picLocks noChangeAspect="1"/>
                </p:cNvPicPr>
                <p:nvPr/>
              </p:nvPicPr>
              <p:blipFill>
                <a:blip r:embed="rId2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3706" y="1772768"/>
                  <a:ext cx="591939" cy="543944"/>
                </a:xfrm>
                <a:prstGeom prst="rect">
                  <a:avLst/>
                </a:prstGeom>
              </p:spPr>
            </p:pic>
            <p:pic>
              <p:nvPicPr>
                <p:cNvPr id="327" name="Picture 326"/>
                <p:cNvPicPr>
                  <a:picLocks noChangeAspect="1"/>
                </p:cNvPicPr>
                <p:nvPr/>
              </p:nvPicPr>
              <p:blipFill>
                <a:blip r:embed="rId2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7751" y="3224891"/>
                  <a:ext cx="668785" cy="380995"/>
                </a:xfrm>
                <a:prstGeom prst="rect">
                  <a:avLst/>
                </a:prstGeom>
              </p:spPr>
            </p:pic>
            <p:pic>
              <p:nvPicPr>
                <p:cNvPr id="328" name="Picture 327"/>
                <p:cNvPicPr>
                  <a:picLocks noChangeAspect="1"/>
                </p:cNvPicPr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8464" y="1268760"/>
                  <a:ext cx="579775" cy="398787"/>
                </a:xfrm>
                <a:prstGeom prst="rect">
                  <a:avLst/>
                </a:prstGeom>
              </p:spPr>
            </p:pic>
            <p:pic>
              <p:nvPicPr>
                <p:cNvPr id="329" name="Picture 328"/>
                <p:cNvPicPr>
                  <a:picLocks noChangeAspect="1"/>
                </p:cNvPicPr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717408" y="1836996"/>
                  <a:ext cx="799188" cy="390191"/>
                </a:xfrm>
                <a:prstGeom prst="rect">
                  <a:avLst/>
                </a:prstGeom>
              </p:spPr>
            </p:pic>
            <p:pic>
              <p:nvPicPr>
                <p:cNvPr id="330" name="Picture 329"/>
                <p:cNvPicPr>
                  <a:picLocks noChangeAspect="1"/>
                </p:cNvPicPr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76" y="1801538"/>
                  <a:ext cx="985484" cy="336278"/>
                </a:xfrm>
                <a:prstGeom prst="rect">
                  <a:avLst/>
                </a:prstGeom>
              </p:spPr>
            </p:pic>
            <p:pic>
              <p:nvPicPr>
                <p:cNvPr id="331" name="Picture 330"/>
                <p:cNvPicPr>
                  <a:picLocks noChangeAspect="1"/>
                </p:cNvPicPr>
                <p:nvPr/>
              </p:nvPicPr>
              <p:blipFill>
                <a:blip r:embed="rId3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0036" y="1844823"/>
                  <a:ext cx="890716" cy="341835"/>
                </a:xfrm>
                <a:prstGeom prst="rect">
                  <a:avLst/>
                </a:prstGeom>
              </p:spPr>
            </p:pic>
            <p:pic>
              <p:nvPicPr>
                <p:cNvPr id="332" name="Picture 331"/>
                <p:cNvPicPr>
                  <a:picLocks noChangeAspect="1"/>
                </p:cNvPicPr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33387" y="2303957"/>
                  <a:ext cx="1373611" cy="366714"/>
                </a:xfrm>
                <a:prstGeom prst="rect">
                  <a:avLst/>
                </a:prstGeom>
              </p:spPr>
            </p:pic>
            <p:pic>
              <p:nvPicPr>
                <p:cNvPr id="333" name="Picture 332"/>
                <p:cNvPicPr>
                  <a:picLocks noChangeAspect="1"/>
                </p:cNvPicPr>
                <p:nvPr/>
              </p:nvPicPr>
              <p:blipFill>
                <a:blip r:embed="rId3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8901" y="2253048"/>
                  <a:ext cx="727221" cy="342034"/>
                </a:xfrm>
                <a:prstGeom prst="rect">
                  <a:avLst/>
                </a:prstGeom>
              </p:spPr>
            </p:pic>
            <p:pic>
              <p:nvPicPr>
                <p:cNvPr id="334" name="Picture 333"/>
                <p:cNvPicPr>
                  <a:picLocks noChangeAspect="1"/>
                </p:cNvPicPr>
                <p:nvPr/>
              </p:nvPicPr>
              <p:blipFill>
                <a:blip r:embed="rId3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40161" y="2186659"/>
                  <a:ext cx="727187" cy="326302"/>
                </a:xfrm>
                <a:prstGeom prst="rect">
                  <a:avLst/>
                </a:prstGeom>
              </p:spPr>
            </p:pic>
            <p:pic>
              <p:nvPicPr>
                <p:cNvPr id="335" name="Picture 334"/>
                <p:cNvPicPr>
                  <a:picLocks noChangeAspect="1"/>
                </p:cNvPicPr>
                <p:nvPr/>
              </p:nvPicPr>
              <p:blipFill>
                <a:blip r:embed="rId3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1963" y="2996952"/>
                  <a:ext cx="786261" cy="224358"/>
                </a:xfrm>
                <a:prstGeom prst="rect">
                  <a:avLst/>
                </a:prstGeom>
              </p:spPr>
            </p:pic>
            <p:pic>
              <p:nvPicPr>
                <p:cNvPr id="336" name="Picture 335"/>
                <p:cNvPicPr>
                  <a:picLocks noChangeAspect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73761" y="3654062"/>
                  <a:ext cx="777551" cy="229441"/>
                </a:xfrm>
                <a:prstGeom prst="rect">
                  <a:avLst/>
                </a:prstGeom>
              </p:spPr>
            </p:pic>
            <p:pic>
              <p:nvPicPr>
                <p:cNvPr id="337" name="Picture 336" descr="https://webmail.ersar.pt/exchange/jsp.ppa/A%20receber/RE:%20Diret%C3%B3rio%20de%20Membros%20da%20PPA%20-%20Draft%20para%20valida%C3%A7%C3%A3o.EML/1_multipart_xF8FF_3_Logo_W1827_H715.png/C58EA28C-18C0-4a97-9AF2-036E93DDAFB3/Logo_W1827_H715.png?attach=1"/>
                <p:cNvPicPr>
                  <a:picLocks noChangeAspect="1" noChangeArrowheads="1"/>
                </p:cNvPicPr>
                <p:nvPr/>
              </p:nvPicPr>
              <p:blipFill>
                <a:blip r:embed="rId3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41032" y="2924944"/>
                  <a:ext cx="880715" cy="34413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8" name="Picture 337"/>
                <p:cNvPicPr>
                  <a:picLocks noChangeAspect="1"/>
                </p:cNvPicPr>
                <p:nvPr/>
              </p:nvPicPr>
              <p:blipFill>
                <a:blip r:embed="rId3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072" y="3645024"/>
                  <a:ext cx="1085666" cy="433779"/>
                </a:xfrm>
                <a:prstGeom prst="rect">
                  <a:avLst/>
                </a:prstGeom>
              </p:spPr>
            </p:pic>
            <p:pic>
              <p:nvPicPr>
                <p:cNvPr id="339" name="Picture 338"/>
                <p:cNvPicPr>
                  <a:picLocks noChangeAspect="1"/>
                </p:cNvPicPr>
                <p:nvPr/>
              </p:nvPicPr>
              <p:blipFill>
                <a:blip r:embed="rId3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09738" y="1844825"/>
                  <a:ext cx="658772" cy="463756"/>
                </a:xfrm>
                <a:prstGeom prst="rect">
                  <a:avLst/>
                </a:prstGeom>
              </p:spPr>
            </p:pic>
            <p:pic>
              <p:nvPicPr>
                <p:cNvPr id="340" name="Picture 339"/>
                <p:cNvPicPr>
                  <a:picLocks noChangeAspect="1"/>
                </p:cNvPicPr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72743" y="2905427"/>
                  <a:ext cx="948609" cy="214202"/>
                </a:xfrm>
                <a:prstGeom prst="rect">
                  <a:avLst/>
                </a:prstGeom>
              </p:spPr>
            </p:pic>
            <p:pic>
              <p:nvPicPr>
                <p:cNvPr id="341" name="Picture 340"/>
                <p:cNvPicPr>
                  <a:picLocks noChangeAspect="1"/>
                </p:cNvPicPr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006060" y="3235342"/>
                  <a:ext cx="1178971" cy="328252"/>
                </a:xfrm>
                <a:prstGeom prst="rect">
                  <a:avLst/>
                </a:prstGeom>
              </p:spPr>
            </p:pic>
            <p:pic>
              <p:nvPicPr>
                <p:cNvPr id="342" name="Picture 341"/>
                <p:cNvPicPr>
                  <a:picLocks noChangeAspect="1"/>
                </p:cNvPicPr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11433" y="2994323"/>
                  <a:ext cx="635043" cy="437305"/>
                </a:xfrm>
                <a:prstGeom prst="rect">
                  <a:avLst/>
                </a:prstGeom>
              </p:spPr>
            </p:pic>
            <p:pic>
              <p:nvPicPr>
                <p:cNvPr id="343" name="Picture 342"/>
                <p:cNvPicPr>
                  <a:picLocks noChangeAspect="1"/>
                </p:cNvPicPr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91849" y="3837988"/>
                  <a:ext cx="849765" cy="382395"/>
                </a:xfrm>
                <a:prstGeom prst="rect">
                  <a:avLst/>
                </a:prstGeom>
              </p:spPr>
            </p:pic>
            <p:pic>
              <p:nvPicPr>
                <p:cNvPr id="344" name="Picture 343"/>
                <p:cNvPicPr>
                  <a:picLocks noChangeAspect="1" noChangeArrowheads="1"/>
                </p:cNvPicPr>
                <p:nvPr/>
              </p:nvPicPr>
              <p:blipFill>
                <a:blip r:embed="rId4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04728" y="3573016"/>
                  <a:ext cx="993335" cy="2729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5" name="Picture 344"/>
                <p:cNvPicPr>
                  <a:picLocks noChangeAspect="1"/>
                </p:cNvPicPr>
                <p:nvPr/>
              </p:nvPicPr>
              <p:blipFill>
                <a:blip r:embed="rId4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36576" y="3479222"/>
                  <a:ext cx="1078260" cy="237810"/>
                </a:xfrm>
                <a:prstGeom prst="rect">
                  <a:avLst/>
                </a:prstGeom>
              </p:spPr>
            </p:pic>
            <p:pic>
              <p:nvPicPr>
                <p:cNvPr id="346" name="Picture 345" descr="https://webmail.ersar.pt/exchange/jsp.ppa/A%20receber/Re:%20Diret%C3%B3rio%20de%20Membros%20da%20PPA%20-%20Draft%20para%20valida%C3%A7%C3%A3o-3.EML/1_multipart_xF8FF_2_Hidrognosis.png/C58EA28C-18C0-4a97-9AF2-036E93DDAFB3/Hidrognosis.png?attach=1"/>
                <p:cNvPicPr>
                  <a:picLocks noChangeAspect="1" noChangeArrowheads="1"/>
                </p:cNvPicPr>
                <p:nvPr/>
              </p:nvPicPr>
              <p:blipFill>
                <a:blip r:embed="rId4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81193" y="1320667"/>
                  <a:ext cx="904055" cy="38927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47" name="Picture 346"/>
                <p:cNvPicPr>
                  <a:picLocks noChangeAspect="1"/>
                </p:cNvPicPr>
                <p:nvPr/>
              </p:nvPicPr>
              <p:blipFill>
                <a:blip r:embed="rId4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44218" y="2731566"/>
                  <a:ext cx="856454" cy="374807"/>
                </a:xfrm>
                <a:prstGeom prst="rect">
                  <a:avLst/>
                </a:prstGeom>
              </p:spPr>
            </p:pic>
            <p:pic>
              <p:nvPicPr>
                <p:cNvPr id="348" name="Picture 347"/>
                <p:cNvPicPr>
                  <a:picLocks noChangeAspect="1"/>
                </p:cNvPicPr>
                <p:nvPr/>
              </p:nvPicPr>
              <p:blipFill>
                <a:blip r:embed="rId4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95186" y="2303957"/>
                  <a:ext cx="1118044" cy="337287"/>
                </a:xfrm>
                <a:prstGeom prst="rect">
                  <a:avLst/>
                </a:prstGeom>
              </p:spPr>
            </p:pic>
            <p:pic>
              <p:nvPicPr>
                <p:cNvPr id="349" name="Picture 348"/>
                <p:cNvPicPr>
                  <a:picLocks noChangeAspect="1"/>
                </p:cNvPicPr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76537" y="2591769"/>
                  <a:ext cx="712567" cy="261167"/>
                </a:xfrm>
                <a:prstGeom prst="rect">
                  <a:avLst/>
                </a:prstGeom>
              </p:spPr>
            </p:pic>
            <p:pic>
              <p:nvPicPr>
                <p:cNvPr id="350" name="Picture 349"/>
                <p:cNvPicPr>
                  <a:picLocks noChangeAspect="1"/>
                </p:cNvPicPr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224809" y="2749536"/>
                  <a:ext cx="842394" cy="247416"/>
                </a:xfrm>
                <a:prstGeom prst="rect">
                  <a:avLst/>
                </a:prstGeom>
              </p:spPr>
            </p:pic>
            <p:pic>
              <p:nvPicPr>
                <p:cNvPr id="351" name="Picture 350"/>
                <p:cNvPicPr>
                  <a:picLocks noChangeAspect="1"/>
                </p:cNvPicPr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10034" y="2173327"/>
                  <a:ext cx="724996" cy="523056"/>
                </a:xfrm>
                <a:prstGeom prst="rect">
                  <a:avLst/>
                </a:prstGeom>
              </p:spPr>
            </p:pic>
            <p:pic>
              <p:nvPicPr>
                <p:cNvPr id="352" name="Picture 351"/>
                <p:cNvPicPr>
                  <a:picLocks noChangeAspect="1"/>
                </p:cNvPicPr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874206" y="2736460"/>
                  <a:ext cx="903330" cy="267235"/>
                </a:xfrm>
                <a:prstGeom prst="rect">
                  <a:avLst/>
                </a:prstGeom>
              </p:spPr>
            </p:pic>
            <p:pic>
              <p:nvPicPr>
                <p:cNvPr id="353" name="Picture 352"/>
                <p:cNvPicPr>
                  <a:picLocks noChangeAspect="1" noChangeArrowheads="1"/>
                </p:cNvPicPr>
                <p:nvPr/>
              </p:nvPicPr>
              <p:blipFill>
                <a:blip r:embed="rId5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80535" y="2708920"/>
                  <a:ext cx="844473" cy="3930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4" name="Picture 353"/>
                <p:cNvPicPr>
                  <a:picLocks noChangeAspect="1"/>
                </p:cNvPicPr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051238" y="3974114"/>
                  <a:ext cx="893650" cy="280454"/>
                </a:xfrm>
                <a:prstGeom prst="rect">
                  <a:avLst/>
                </a:prstGeom>
              </p:spPr>
            </p:pic>
            <p:pic>
              <p:nvPicPr>
                <p:cNvPr id="355" name="Picture 354"/>
                <p:cNvPicPr>
                  <a:picLocks noChangeAspect="1"/>
                </p:cNvPicPr>
                <p:nvPr/>
              </p:nvPicPr>
              <p:blipFill>
                <a:blip r:embed="rId5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31366" y="3932935"/>
                  <a:ext cx="600224" cy="324649"/>
                </a:xfrm>
                <a:prstGeom prst="rect">
                  <a:avLst/>
                </a:prstGeom>
              </p:spPr>
            </p:pic>
            <p:pic>
              <p:nvPicPr>
                <p:cNvPr id="356" name="Picture 355"/>
                <p:cNvPicPr>
                  <a:picLocks noChangeAspect="1"/>
                </p:cNvPicPr>
                <p:nvPr/>
              </p:nvPicPr>
              <p:blipFill>
                <a:blip r:embed="rId5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67444" y="3558969"/>
                  <a:ext cx="873988" cy="302079"/>
                </a:xfrm>
                <a:prstGeom prst="rect">
                  <a:avLst/>
                </a:prstGeom>
              </p:spPr>
            </p:pic>
            <p:pic>
              <p:nvPicPr>
                <p:cNvPr id="357" name="Picture 356"/>
                <p:cNvPicPr>
                  <a:picLocks noChangeAspect="1"/>
                </p:cNvPicPr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265368" y="2811787"/>
                  <a:ext cx="610028" cy="542925"/>
                </a:xfrm>
                <a:prstGeom prst="rect">
                  <a:avLst/>
                </a:prstGeom>
              </p:spPr>
            </p:pic>
            <p:pic>
              <p:nvPicPr>
                <p:cNvPr id="358" name="Picture 357"/>
                <p:cNvPicPr>
                  <a:picLocks noChangeAspect="1" noChangeArrowheads="1"/>
                </p:cNvPicPr>
                <p:nvPr/>
              </p:nvPicPr>
              <p:blipFill>
                <a:blip r:embed="rId5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0097" y="3297127"/>
                  <a:ext cx="699007" cy="56055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9" name="Picture 358"/>
                <p:cNvPicPr>
                  <a:picLocks noChangeAspect="1" noChangeArrowheads="1"/>
                </p:cNvPicPr>
                <p:nvPr/>
              </p:nvPicPr>
              <p:blipFill>
                <a:blip r:embed="rId5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5186" y="3382829"/>
                  <a:ext cx="901953" cy="13968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0" name="Picture 359"/>
                <p:cNvPicPr>
                  <a:picLocks noChangeAspect="1"/>
                </p:cNvPicPr>
                <p:nvPr/>
              </p:nvPicPr>
              <p:blipFill>
                <a:blip r:embed="rId6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33320" y="2253048"/>
                  <a:ext cx="459344" cy="933507"/>
                </a:xfrm>
                <a:prstGeom prst="rect">
                  <a:avLst/>
                </a:prstGeom>
              </p:spPr>
            </p:pic>
            <p:pic>
              <p:nvPicPr>
                <p:cNvPr id="361" name="Picture 360"/>
                <p:cNvPicPr>
                  <a:picLocks noChangeAspect="1"/>
                </p:cNvPicPr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905903" y="3861048"/>
                  <a:ext cx="992381" cy="272905"/>
                </a:xfrm>
                <a:prstGeom prst="rect">
                  <a:avLst/>
                </a:prstGeom>
              </p:spPr>
            </p:pic>
            <p:pic>
              <p:nvPicPr>
                <p:cNvPr id="362" name="Picture 361"/>
                <p:cNvPicPr>
                  <a:picLocks noChangeAspect="1" noChangeArrowheads="1"/>
                </p:cNvPicPr>
                <p:nvPr/>
              </p:nvPicPr>
              <p:blipFill>
                <a:blip r:embed="rId6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4081" y="2211416"/>
                  <a:ext cx="654757" cy="4671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3" name="Picture 362"/>
                <p:cNvPicPr>
                  <a:picLocks noChangeAspect="1"/>
                </p:cNvPicPr>
                <p:nvPr/>
              </p:nvPicPr>
              <p:blipFill>
                <a:blip r:embed="rId6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64324" y="4209446"/>
                  <a:ext cx="994513" cy="444152"/>
                </a:xfrm>
                <a:prstGeom prst="rect">
                  <a:avLst/>
                </a:prstGeom>
              </p:spPr>
            </p:pic>
            <p:pic>
              <p:nvPicPr>
                <p:cNvPr id="364" name="Picture 363"/>
                <p:cNvPicPr>
                  <a:picLocks noChangeAspect="1"/>
                </p:cNvPicPr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97938" y="4300927"/>
                  <a:ext cx="1166761" cy="362917"/>
                </a:xfrm>
                <a:prstGeom prst="rect">
                  <a:avLst/>
                </a:prstGeom>
              </p:spPr>
            </p:pic>
            <p:pic>
              <p:nvPicPr>
                <p:cNvPr id="365" name="Picture 364"/>
                <p:cNvPicPr>
                  <a:picLocks noChangeAspect="1"/>
                </p:cNvPicPr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997936" y="3061117"/>
                  <a:ext cx="837618" cy="213957"/>
                </a:xfrm>
                <a:prstGeom prst="rect">
                  <a:avLst/>
                </a:prstGeom>
              </p:spPr>
            </p:pic>
            <p:pic>
              <p:nvPicPr>
                <p:cNvPr id="366" name="Picture 365"/>
                <p:cNvPicPr>
                  <a:picLocks noChangeAspect="1"/>
                </p:cNvPicPr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4345" y="4810800"/>
                  <a:ext cx="1084775" cy="252588"/>
                </a:xfrm>
                <a:prstGeom prst="rect">
                  <a:avLst/>
                </a:prstGeom>
              </p:spPr>
            </p:pic>
            <p:pic>
              <p:nvPicPr>
                <p:cNvPr id="367" name="Picture 366"/>
                <p:cNvPicPr>
                  <a:picLocks noChangeAspect="1"/>
                </p:cNvPicPr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008395" y="3995701"/>
                  <a:ext cx="800488" cy="297395"/>
                </a:xfrm>
                <a:prstGeom prst="rect">
                  <a:avLst/>
                </a:prstGeom>
              </p:spPr>
            </p:pic>
            <p:pic>
              <p:nvPicPr>
                <p:cNvPr id="368" name="Picture 367"/>
                <p:cNvPicPr>
                  <a:picLocks noChangeAspect="1"/>
                </p:cNvPicPr>
                <p:nvPr/>
              </p:nvPicPr>
              <p:blipFill>
                <a:blip r:embed="rId6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82060" y="4437040"/>
                  <a:ext cx="718081" cy="551086"/>
                </a:xfrm>
                <a:prstGeom prst="rect">
                  <a:avLst/>
                </a:prstGeom>
              </p:spPr>
            </p:pic>
            <p:pic>
              <p:nvPicPr>
                <p:cNvPr id="369" name="Picture 368"/>
                <p:cNvPicPr>
                  <a:picLocks noChangeAspect="1"/>
                </p:cNvPicPr>
                <p:nvPr/>
              </p:nvPicPr>
              <p:blipFill>
                <a:blip r:embed="rId6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3693" y="4534587"/>
                  <a:ext cx="592843" cy="407579"/>
                </a:xfrm>
                <a:prstGeom prst="rect">
                  <a:avLst/>
                </a:prstGeom>
              </p:spPr>
            </p:pic>
            <p:pic>
              <p:nvPicPr>
                <p:cNvPr id="370" name="Picture 369"/>
                <p:cNvPicPr>
                  <a:picLocks noChangeAspect="1"/>
                </p:cNvPicPr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235272" y="4333074"/>
                  <a:ext cx="775933" cy="332956"/>
                </a:xfrm>
                <a:prstGeom prst="rect">
                  <a:avLst/>
                </a:prstGeom>
              </p:spPr>
            </p:pic>
            <p:pic>
              <p:nvPicPr>
                <p:cNvPr id="371" name="Picture 370" descr="https://webmail.ersar.pt/exchange/jsp.ppa/A%20receber/RE:%20Diret%C3%B3rio%20de%20Membros%20da%20PPA%20-%20Draft%20para%20valida%C3%A7%C3%A3o-2.EML/1_multipart_xF8FF_2_Logo%20AS%20Horizontal.jpg/C58EA28C-18C0-4a97-9AF2-036E93DDAFB3/Logo%20AS%20Horizontal.jpg?attach=1"/>
                <p:cNvPicPr>
                  <a:picLocks noChangeAspect="1" noChangeArrowheads="1"/>
                </p:cNvPicPr>
                <p:nvPr/>
              </p:nvPicPr>
              <p:blipFill>
                <a:blip r:embed="rId7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72678" y="4293808"/>
                  <a:ext cx="925748" cy="50036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2" name="Picture 371"/>
                <p:cNvPicPr>
                  <a:picLocks noChangeAspect="1"/>
                </p:cNvPicPr>
                <p:nvPr/>
              </p:nvPicPr>
              <p:blipFill>
                <a:blip r:embed="rId7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98427" y="4431522"/>
                  <a:ext cx="846892" cy="207677"/>
                </a:xfrm>
                <a:prstGeom prst="rect">
                  <a:avLst/>
                </a:prstGeom>
              </p:spPr>
            </p:pic>
            <p:pic>
              <p:nvPicPr>
                <p:cNvPr id="373" name="Picture 372"/>
                <p:cNvPicPr>
                  <a:picLocks noChangeAspect="1"/>
                </p:cNvPicPr>
                <p:nvPr/>
              </p:nvPicPr>
              <p:blipFill>
                <a:blip r:embed="rId7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236" y="5006651"/>
                  <a:ext cx="963855" cy="340395"/>
                </a:xfrm>
                <a:prstGeom prst="rect">
                  <a:avLst/>
                </a:prstGeom>
              </p:spPr>
            </p:pic>
            <p:pic>
              <p:nvPicPr>
                <p:cNvPr id="374" name="Picture 373"/>
                <p:cNvPicPr>
                  <a:picLocks noChangeAspect="1"/>
                </p:cNvPicPr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218002" y="5157449"/>
                  <a:ext cx="1046698" cy="336853"/>
                </a:xfrm>
                <a:prstGeom prst="rect">
                  <a:avLst/>
                </a:prstGeom>
              </p:spPr>
            </p:pic>
            <p:pic>
              <p:nvPicPr>
                <p:cNvPr id="375" name="Picture 374"/>
                <p:cNvPicPr>
                  <a:picLocks noChangeAspect="1"/>
                </p:cNvPicPr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14074" y="4830358"/>
                  <a:ext cx="1061627" cy="302987"/>
                </a:xfrm>
                <a:prstGeom prst="rect">
                  <a:avLst/>
                </a:prstGeom>
              </p:spPr>
            </p:pic>
            <p:pic>
              <p:nvPicPr>
                <p:cNvPr id="376" name="Picture 375"/>
                <p:cNvPicPr>
                  <a:picLocks noChangeAspect="1"/>
                </p:cNvPicPr>
                <p:nvPr/>
              </p:nvPicPr>
              <p:blipFill>
                <a:blip r:embed="rId7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96945" y="5073844"/>
                  <a:ext cx="566212" cy="392488"/>
                </a:xfrm>
                <a:prstGeom prst="rect">
                  <a:avLst/>
                </a:prstGeom>
              </p:spPr>
            </p:pic>
            <p:pic>
              <p:nvPicPr>
                <p:cNvPr id="377" name="Picture 376"/>
                <p:cNvPicPr>
                  <a:picLocks noChangeAspect="1"/>
                </p:cNvPicPr>
                <p:nvPr/>
              </p:nvPicPr>
              <p:blipFill>
                <a:blip r:embed="rId7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34709" y="4841620"/>
                  <a:ext cx="690499" cy="201093"/>
                </a:xfrm>
                <a:prstGeom prst="rect">
                  <a:avLst/>
                </a:prstGeom>
              </p:spPr>
            </p:pic>
            <p:pic>
              <p:nvPicPr>
                <p:cNvPr id="378" name="Picture 377"/>
                <p:cNvPicPr>
                  <a:picLocks noChangeAspect="1"/>
                </p:cNvPicPr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945217" y="5301208"/>
                  <a:ext cx="824704" cy="385723"/>
                </a:xfrm>
                <a:prstGeom prst="rect">
                  <a:avLst/>
                </a:prstGeom>
              </p:spPr>
            </p:pic>
            <p:pic>
              <p:nvPicPr>
                <p:cNvPr id="379" name="Picture 378"/>
                <p:cNvPicPr>
                  <a:picLocks noChangeAspect="1"/>
                </p:cNvPicPr>
                <p:nvPr/>
              </p:nvPicPr>
              <p:blipFill>
                <a:blip r:embed="rId7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12587" y="4810800"/>
                  <a:ext cx="880420" cy="271137"/>
                </a:xfrm>
                <a:prstGeom prst="rect">
                  <a:avLst/>
                </a:prstGeom>
              </p:spPr>
            </p:pic>
            <p:pic>
              <p:nvPicPr>
                <p:cNvPr id="380" name="Picture 379"/>
                <p:cNvPicPr>
                  <a:picLocks noChangeAspect="1" noChangeArrowheads="1"/>
                </p:cNvPicPr>
                <p:nvPr/>
              </p:nvPicPr>
              <p:blipFill>
                <a:blip r:embed="rId8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464" y="5877272"/>
                  <a:ext cx="668785" cy="4983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1" name="Picture 380"/>
                <p:cNvPicPr>
                  <a:picLocks noChangeAspect="1"/>
                </p:cNvPicPr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234496" y="5604932"/>
                  <a:ext cx="700151" cy="461075"/>
                </a:xfrm>
                <a:prstGeom prst="rect">
                  <a:avLst/>
                </a:prstGeom>
              </p:spPr>
            </p:pic>
            <p:pic>
              <p:nvPicPr>
                <p:cNvPr id="382" name="Picture 381" descr="logo APDA_cor"/>
                <p:cNvPicPr>
                  <a:picLocks noChangeAspect="1" noChangeArrowheads="1"/>
                </p:cNvPicPr>
                <p:nvPr/>
              </p:nvPicPr>
              <p:blipFill>
                <a:blip r:embed="rId8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70927" y="5334690"/>
                  <a:ext cx="893886" cy="4247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83" name="Picture 382"/>
                <p:cNvPicPr>
                  <a:picLocks noChangeAspect="1" noChangeArrowheads="1"/>
                </p:cNvPicPr>
                <p:nvPr/>
              </p:nvPicPr>
              <p:blipFill>
                <a:blip r:embed="rId8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39765" y="5589404"/>
                  <a:ext cx="1023391" cy="3401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4" name="Picture 383"/>
                <p:cNvPicPr>
                  <a:picLocks noChangeAspect="1"/>
                </p:cNvPicPr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526060" y="6345352"/>
                  <a:ext cx="1400827" cy="434204"/>
                </a:xfrm>
                <a:prstGeom prst="rect">
                  <a:avLst/>
                </a:prstGeom>
              </p:spPr>
            </p:pic>
            <p:pic>
              <p:nvPicPr>
                <p:cNvPr id="385" name="Picture 384"/>
                <p:cNvPicPr>
                  <a:picLocks noChangeAspect="1"/>
                </p:cNvPicPr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218070" y="6339773"/>
                  <a:ext cx="1099469" cy="458535"/>
                </a:xfrm>
                <a:prstGeom prst="rect">
                  <a:avLst/>
                </a:prstGeom>
              </p:spPr>
            </p:pic>
            <p:pic>
              <p:nvPicPr>
                <p:cNvPr id="386" name="Picture 385"/>
                <p:cNvPicPr>
                  <a:picLocks noChangeAspect="1"/>
                </p:cNvPicPr>
                <p:nvPr/>
              </p:nvPicPr>
              <p:blipFill>
                <a:blip r:embed="rId8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67924" y="5967622"/>
                  <a:ext cx="951471" cy="353198"/>
                </a:xfrm>
                <a:prstGeom prst="rect">
                  <a:avLst/>
                </a:prstGeom>
              </p:spPr>
            </p:pic>
            <p:pic>
              <p:nvPicPr>
                <p:cNvPr id="387" name="Picture 386"/>
                <p:cNvPicPr>
                  <a:picLocks noChangeAspect="1"/>
                </p:cNvPicPr>
                <p:nvPr/>
              </p:nvPicPr>
              <p:blipFill>
                <a:blip r:embed="rId8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13530" y="6190475"/>
                  <a:ext cx="567653" cy="604108"/>
                </a:xfrm>
                <a:prstGeom prst="rect">
                  <a:avLst/>
                </a:prstGeom>
              </p:spPr>
            </p:pic>
            <p:pic>
              <p:nvPicPr>
                <p:cNvPr id="388" name="Picture 387"/>
                <p:cNvPicPr>
                  <a:picLocks noChangeAspect="1"/>
                </p:cNvPicPr>
                <p:nvPr/>
              </p:nvPicPr>
              <p:blipFill>
                <a:blip r:embed="rId8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36616" y="5825529"/>
                  <a:ext cx="938199" cy="446628"/>
                </a:xfrm>
                <a:prstGeom prst="rect">
                  <a:avLst/>
                </a:prstGeom>
              </p:spPr>
            </p:pic>
            <p:pic>
              <p:nvPicPr>
                <p:cNvPr id="389" name="Picture 388"/>
                <p:cNvPicPr>
                  <a:picLocks noChangeAspect="1"/>
                </p:cNvPicPr>
                <p:nvPr/>
              </p:nvPicPr>
              <p:blipFill>
                <a:blip r:embed="rId8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304928" y="5325552"/>
                  <a:ext cx="661613" cy="355977"/>
                </a:xfrm>
                <a:prstGeom prst="rect">
                  <a:avLst/>
                </a:prstGeom>
              </p:spPr>
            </p:pic>
            <p:pic>
              <p:nvPicPr>
                <p:cNvPr id="390" name="Picture 389"/>
                <p:cNvPicPr>
                  <a:picLocks noChangeAspect="1"/>
                </p:cNvPicPr>
                <p:nvPr/>
              </p:nvPicPr>
              <p:blipFill>
                <a:blip r:embed="rId9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319380" y="5133345"/>
                  <a:ext cx="856146" cy="473021"/>
                </a:xfrm>
                <a:prstGeom prst="rect">
                  <a:avLst/>
                </a:prstGeom>
              </p:spPr>
            </p:pic>
            <p:pic>
              <p:nvPicPr>
                <p:cNvPr id="391" name="Picture 390"/>
                <p:cNvPicPr>
                  <a:picLocks noChangeAspect="1"/>
                </p:cNvPicPr>
                <p:nvPr/>
              </p:nvPicPr>
              <p:blipFill>
                <a:blip r:embed="rId9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85248" y="5270088"/>
                  <a:ext cx="777410" cy="341574"/>
                </a:xfrm>
                <a:prstGeom prst="rect">
                  <a:avLst/>
                </a:prstGeom>
              </p:spPr>
            </p:pic>
            <p:pic>
              <p:nvPicPr>
                <p:cNvPr id="392" name="Picture 391"/>
                <p:cNvPicPr>
                  <a:picLocks noChangeAspect="1"/>
                </p:cNvPicPr>
                <p:nvPr/>
              </p:nvPicPr>
              <p:blipFill>
                <a:blip r:embed="rId9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67202" y="5733256"/>
                  <a:ext cx="958592" cy="289356"/>
                </a:xfrm>
                <a:prstGeom prst="rect">
                  <a:avLst/>
                </a:prstGeom>
              </p:spPr>
            </p:pic>
            <p:pic>
              <p:nvPicPr>
                <p:cNvPr id="393" name="Picture 392"/>
                <p:cNvPicPr>
                  <a:picLocks noChangeAspect="1"/>
                </p:cNvPicPr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167583" y="5247830"/>
                  <a:ext cx="998164" cy="358252"/>
                </a:xfrm>
                <a:prstGeom prst="rect">
                  <a:avLst/>
                </a:prstGeom>
              </p:spPr>
            </p:pic>
            <p:pic>
              <p:nvPicPr>
                <p:cNvPr id="394" name="Picture 393"/>
                <p:cNvPicPr>
                  <a:picLocks noChangeAspect="1"/>
                </p:cNvPicPr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043643" y="5417722"/>
                  <a:ext cx="851542" cy="344814"/>
                </a:xfrm>
                <a:prstGeom prst="rect">
                  <a:avLst/>
                </a:prstGeom>
              </p:spPr>
            </p:pic>
            <p:pic>
              <p:nvPicPr>
                <p:cNvPr id="395" name="Picture 394"/>
                <p:cNvPicPr>
                  <a:picLocks noChangeAspect="1"/>
                </p:cNvPicPr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625408" y="6381328"/>
                  <a:ext cx="980733" cy="362252"/>
                </a:xfrm>
                <a:prstGeom prst="rect">
                  <a:avLst/>
                </a:prstGeom>
              </p:spPr>
            </p:pic>
            <p:pic>
              <p:nvPicPr>
                <p:cNvPr id="396" name="Picture 395"/>
                <p:cNvPicPr>
                  <a:picLocks noChangeAspect="1"/>
                </p:cNvPicPr>
                <p:nvPr/>
              </p:nvPicPr>
              <p:blipFill>
                <a:blip r:embed="rId9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6869" y="5661248"/>
                  <a:ext cx="1543387" cy="415924"/>
                </a:xfrm>
                <a:prstGeom prst="rect">
                  <a:avLst/>
                </a:prstGeom>
              </p:spPr>
            </p:pic>
            <p:pic>
              <p:nvPicPr>
                <p:cNvPr id="397" name="Picture 396"/>
                <p:cNvPicPr>
                  <a:picLocks noChangeAspect="1"/>
                </p:cNvPicPr>
                <p:nvPr/>
              </p:nvPicPr>
              <p:blipFill>
                <a:blip r:embed="rId9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99900" y="5637651"/>
                  <a:ext cx="826661" cy="375755"/>
                </a:xfrm>
                <a:prstGeom prst="rect">
                  <a:avLst/>
                </a:prstGeom>
              </p:spPr>
            </p:pic>
            <p:pic>
              <p:nvPicPr>
                <p:cNvPr id="398" name="Picture 397"/>
                <p:cNvPicPr>
                  <a:picLocks noChangeAspect="1"/>
                </p:cNvPicPr>
                <p:nvPr/>
              </p:nvPicPr>
              <p:blipFill>
                <a:blip r:embed="rId9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29110" y="6396688"/>
                  <a:ext cx="665354" cy="461312"/>
                </a:xfrm>
                <a:prstGeom prst="rect">
                  <a:avLst/>
                </a:prstGeom>
              </p:spPr>
            </p:pic>
            <p:pic>
              <p:nvPicPr>
                <p:cNvPr id="399" name="Picture 398"/>
                <p:cNvPicPr>
                  <a:picLocks noChangeAspect="1"/>
                </p:cNvPicPr>
                <p:nvPr/>
              </p:nvPicPr>
              <p:blipFill>
                <a:blip r:embed="rId9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44600" y="6138934"/>
                  <a:ext cx="861460" cy="687712"/>
                </a:xfrm>
                <a:prstGeom prst="rect">
                  <a:avLst/>
                </a:prstGeom>
              </p:spPr>
            </p:pic>
            <p:pic>
              <p:nvPicPr>
                <p:cNvPr id="400" name="Picture 399"/>
                <p:cNvPicPr>
                  <a:picLocks noChangeAspect="1"/>
                </p:cNvPicPr>
                <p:nvPr/>
              </p:nvPicPr>
              <p:blipFill>
                <a:blip r:embed="rId10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58507" y="6084875"/>
                  <a:ext cx="1119582" cy="709708"/>
                </a:xfrm>
                <a:prstGeom prst="rect">
                  <a:avLst/>
                </a:prstGeom>
              </p:spPr>
            </p:pic>
            <p:pic>
              <p:nvPicPr>
                <p:cNvPr id="401" name="Picture 400"/>
                <p:cNvPicPr>
                  <a:picLocks noChangeAspect="1"/>
                </p:cNvPicPr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23395" y="6004861"/>
                  <a:ext cx="951625" cy="495917"/>
                </a:xfrm>
                <a:prstGeom prst="rect">
                  <a:avLst/>
                </a:prstGeom>
              </p:spPr>
            </p:pic>
            <p:pic>
              <p:nvPicPr>
                <p:cNvPr id="402" name="Picture 2"/>
                <p:cNvPicPr>
                  <a:picLocks noChangeAspect="1" noChangeArrowheads="1"/>
                </p:cNvPicPr>
                <p:nvPr/>
              </p:nvPicPr>
              <p:blipFill>
                <a:blip r:embed="rId10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235272" y="1290468"/>
                  <a:ext cx="454032" cy="443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3" name="Picture 402"/>
                <p:cNvPicPr>
                  <a:picLocks noChangeAspect="1"/>
                </p:cNvPicPr>
                <p:nvPr/>
              </p:nvPicPr>
              <p:blipFill>
                <a:blip r:embed="rId10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28002" y="1279674"/>
                  <a:ext cx="718049" cy="205456"/>
                </a:xfrm>
                <a:prstGeom prst="rect">
                  <a:avLst/>
                </a:prstGeom>
              </p:spPr>
            </p:pic>
            <p:pic>
              <p:nvPicPr>
                <p:cNvPr id="404" name="Picture 3"/>
                <p:cNvPicPr>
                  <a:picLocks noChangeAspect="1" noChangeArrowheads="1"/>
                </p:cNvPicPr>
                <p:nvPr/>
              </p:nvPicPr>
              <p:blipFill>
                <a:blip r:embed="rId10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789473" y="1510110"/>
                  <a:ext cx="932442" cy="2100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5" name="Picture 4"/>
                <p:cNvPicPr>
                  <a:picLocks noChangeAspect="1" noChangeArrowheads="1"/>
                </p:cNvPicPr>
                <p:nvPr/>
              </p:nvPicPr>
              <p:blipFill>
                <a:blip r:embed="rId10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66474" y="1336352"/>
                  <a:ext cx="687120" cy="385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6" name="Picture 5"/>
                <p:cNvPicPr>
                  <a:picLocks noChangeAspect="1" noChangeArrowheads="1"/>
                </p:cNvPicPr>
                <p:nvPr/>
              </p:nvPicPr>
              <p:blipFill>
                <a:blip r:embed="rId10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35808" y="1844824"/>
                  <a:ext cx="777032" cy="2929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7" name="Picture 6"/>
                <p:cNvPicPr>
                  <a:picLocks noChangeAspect="1" noChangeArrowheads="1"/>
                </p:cNvPicPr>
                <p:nvPr/>
              </p:nvPicPr>
              <p:blipFill>
                <a:blip r:embed="rId10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84745" y="1840064"/>
                  <a:ext cx="676167" cy="3434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8" name="Picture 8"/>
                <p:cNvPicPr>
                  <a:picLocks noChangeAspect="1" noChangeArrowheads="1"/>
                </p:cNvPicPr>
                <p:nvPr/>
              </p:nvPicPr>
              <p:blipFill>
                <a:blip r:embed="rId10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47453" y="1738750"/>
                  <a:ext cx="840733" cy="5652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09" name="Picture 9"/>
                <p:cNvPicPr>
                  <a:picLocks noChangeAspect="1" noChangeArrowheads="1"/>
                </p:cNvPicPr>
                <p:nvPr/>
              </p:nvPicPr>
              <p:blipFill>
                <a:blip r:embed="rId10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820" y="4128489"/>
                  <a:ext cx="973994" cy="3116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0" name="Picture 10"/>
                <p:cNvPicPr>
                  <a:picLocks noChangeAspect="1" noChangeArrowheads="1"/>
                </p:cNvPicPr>
                <p:nvPr/>
              </p:nvPicPr>
              <p:blipFill>
                <a:blip r:embed="rId1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73165" y="2213720"/>
                  <a:ext cx="1111580" cy="42069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1" name="Picture 11"/>
                <p:cNvPicPr>
                  <a:picLocks noChangeAspect="1" noChangeArrowheads="1"/>
                </p:cNvPicPr>
                <p:nvPr/>
              </p:nvPicPr>
              <p:blipFill>
                <a:blip r:embed="rId1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1534" y="2743497"/>
                  <a:ext cx="1019332" cy="190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2" name="Picture 12"/>
                <p:cNvPicPr>
                  <a:picLocks noChangeAspect="1" noChangeArrowheads="1"/>
                </p:cNvPicPr>
                <p:nvPr/>
              </p:nvPicPr>
              <p:blipFill>
                <a:blip r:embed="rId1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9738" y="3175721"/>
                  <a:ext cx="1381655" cy="181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3" name="Picture 13"/>
                <p:cNvPicPr>
                  <a:picLocks noChangeAspect="1" noChangeArrowheads="1"/>
                </p:cNvPicPr>
                <p:nvPr/>
              </p:nvPicPr>
              <p:blipFill>
                <a:blip r:embed="rId1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130" y="2725152"/>
                  <a:ext cx="903815" cy="14559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4" name="Picture 14"/>
                <p:cNvPicPr>
                  <a:picLocks noChangeAspect="1" noChangeArrowheads="1"/>
                </p:cNvPicPr>
                <p:nvPr/>
              </p:nvPicPr>
              <p:blipFill>
                <a:blip r:embed="rId1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9224" y="3971818"/>
                  <a:ext cx="772366" cy="3212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5" name="Picture 15"/>
                <p:cNvPicPr>
                  <a:picLocks noChangeAspect="1" noChangeArrowheads="1"/>
                </p:cNvPicPr>
                <p:nvPr/>
              </p:nvPicPr>
              <p:blipFill>
                <a:blip r:embed="rId1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41582" y="3151714"/>
                  <a:ext cx="734955" cy="33647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6" name="Picture 16"/>
                <p:cNvPicPr>
                  <a:picLocks noChangeAspect="1" noChangeArrowheads="1"/>
                </p:cNvPicPr>
                <p:nvPr/>
              </p:nvPicPr>
              <p:blipFill>
                <a:blip r:embed="rId1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76071" y="4322532"/>
                  <a:ext cx="1490566" cy="33106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7" name="Picture 17"/>
                <p:cNvPicPr>
                  <a:picLocks noChangeAspect="1" noChangeArrowheads="1"/>
                </p:cNvPicPr>
                <p:nvPr/>
              </p:nvPicPr>
              <p:blipFill>
                <a:blip r:embed="rId1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62658" y="3899639"/>
                  <a:ext cx="802650" cy="2343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8" name="Picture 18"/>
                <p:cNvPicPr>
                  <a:picLocks noChangeAspect="1" noChangeArrowheads="1"/>
                </p:cNvPicPr>
                <p:nvPr/>
              </p:nvPicPr>
              <p:blipFill>
                <a:blip r:embed="rId1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71020" y="4232176"/>
                  <a:ext cx="795454" cy="2218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19" name="Picture 19"/>
                <p:cNvPicPr>
                  <a:picLocks noChangeAspect="1" noChangeArrowheads="1"/>
                </p:cNvPicPr>
                <p:nvPr/>
              </p:nvPicPr>
              <p:blipFill>
                <a:blip r:embed="rId1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3552" y="4288844"/>
                  <a:ext cx="553202" cy="375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0" name="Picture 20"/>
                <p:cNvPicPr>
                  <a:picLocks noChangeAspect="1" noChangeArrowheads="1"/>
                </p:cNvPicPr>
                <p:nvPr/>
              </p:nvPicPr>
              <p:blipFill>
                <a:blip r:embed="rId1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096655" y="4598537"/>
                  <a:ext cx="668653" cy="2430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1" name="Picture 21"/>
                <p:cNvPicPr>
                  <a:picLocks noChangeAspect="1" noChangeArrowheads="1"/>
                </p:cNvPicPr>
                <p:nvPr/>
              </p:nvPicPr>
              <p:blipFill>
                <a:blip r:embed="rId1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018" y="6453336"/>
                  <a:ext cx="920478" cy="339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2" name="Picture 22"/>
                <p:cNvPicPr>
                  <a:picLocks noChangeAspect="1" noChangeArrowheads="1"/>
                </p:cNvPicPr>
                <p:nvPr/>
              </p:nvPicPr>
              <p:blipFill>
                <a:blip r:embed="rId12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128822" y="5044742"/>
                  <a:ext cx="1554162" cy="238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423" name="Picture 2"/>
                <p:cNvPicPr>
                  <a:picLocks noChangeAspect="1" noChangeArrowheads="1"/>
                </p:cNvPicPr>
                <p:nvPr/>
              </p:nvPicPr>
              <p:blipFill>
                <a:blip r:embed="rId12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902409" y="3356860"/>
                  <a:ext cx="1019143" cy="4042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5408" y="1808254"/>
                <a:ext cx="1233429" cy="36006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15504</TotalTime>
  <Words>887</Words>
  <Application>Microsoft Macintosh PowerPoint</Application>
  <PresentationFormat>A4 Paper (210x297 mm)</PresentationFormat>
  <Paragraphs>167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a.serra</dc:creator>
  <cp:lastModifiedBy>Francisco Nunes Correia</cp:lastModifiedBy>
  <cp:revision>559</cp:revision>
  <cp:lastPrinted>2013-08-21T18:34:18Z</cp:lastPrinted>
  <dcterms:created xsi:type="dcterms:W3CDTF">2013-01-29T20:36:26Z</dcterms:created>
  <dcterms:modified xsi:type="dcterms:W3CDTF">2013-09-13T12:06:52Z</dcterms:modified>
</cp:coreProperties>
</file>