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7" r:id="rId2"/>
    <p:sldId id="670" r:id="rId3"/>
    <p:sldId id="671" r:id="rId4"/>
    <p:sldId id="655" r:id="rId5"/>
    <p:sldId id="656" r:id="rId6"/>
    <p:sldId id="657" r:id="rId7"/>
    <p:sldId id="658" r:id="rId8"/>
    <p:sldId id="659" r:id="rId9"/>
    <p:sldId id="661" r:id="rId10"/>
    <p:sldId id="695" r:id="rId11"/>
    <p:sldId id="660" r:id="rId12"/>
    <p:sldId id="636" r:id="rId13"/>
    <p:sldId id="680" r:id="rId14"/>
    <p:sldId id="681" r:id="rId15"/>
    <p:sldId id="683" r:id="rId16"/>
    <p:sldId id="684" r:id="rId17"/>
    <p:sldId id="674" r:id="rId18"/>
    <p:sldId id="690" r:id="rId19"/>
    <p:sldId id="685" r:id="rId20"/>
    <p:sldId id="691" r:id="rId21"/>
    <p:sldId id="692" r:id="rId22"/>
    <p:sldId id="694" r:id="rId23"/>
    <p:sldId id="639" r:id="rId24"/>
    <p:sldId id="644" r:id="rId25"/>
    <p:sldId id="645" r:id="rId26"/>
    <p:sldId id="643" r:id="rId27"/>
    <p:sldId id="641" r:id="rId28"/>
    <p:sldId id="642" r:id="rId29"/>
    <p:sldId id="664" r:id="rId30"/>
    <p:sldId id="667" r:id="rId31"/>
    <p:sldId id="665" r:id="rId32"/>
    <p:sldId id="666" r:id="rId33"/>
    <p:sldId id="682" r:id="rId34"/>
    <p:sldId id="668" r:id="rId35"/>
    <p:sldId id="669" r:id="rId36"/>
    <p:sldId id="627" r:id="rId37"/>
  </p:sldIdLst>
  <p:sldSz cx="9906000" cy="6858000" type="A4"/>
  <p:notesSz cx="6794500" cy="9931400"/>
  <p:defaultTextStyle>
    <a:defPPr>
      <a:defRPr lang="en-US"/>
    </a:defPPr>
    <a:lvl1pPr marL="0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156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313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469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625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781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938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094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250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8F8"/>
    <a:srgbClr val="C437F8"/>
    <a:srgbClr val="CC76F8"/>
    <a:srgbClr val="F2BCF8"/>
    <a:srgbClr val="A84BFF"/>
    <a:srgbClr val="F36001"/>
    <a:srgbClr val="E35A01"/>
    <a:srgbClr val="FF968A"/>
    <a:srgbClr val="FFC9CF"/>
    <a:srgbClr val="090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9500" autoAdjust="0"/>
    <p:restoredTop sz="97258" autoAdjust="0"/>
  </p:normalViewPr>
  <p:slideViewPr>
    <p:cSldViewPr>
      <p:cViewPr>
        <p:scale>
          <a:sx n="75" d="100"/>
          <a:sy n="75" d="100"/>
        </p:scale>
        <p:origin x="-1218" y="-42"/>
      </p:cViewPr>
      <p:guideLst>
        <p:guide orient="horz" pos="2115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A47B1-40AA-436B-9CA0-B805A8A5D340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B8A2BC37-7308-4AA3-81AC-86D61B3E5C1E}">
      <dgm:prSet phldrT="[Text]" custT="1"/>
      <dgm:spPr/>
      <dgm:t>
        <a:bodyPr/>
        <a:lstStyle/>
        <a:p>
          <a:r>
            <a:rPr lang="pt-PT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Estudos Estratégicos e Consultoria</a:t>
          </a:r>
          <a:endParaRPr lang="pt-PT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0E7D6-7A73-4A9F-8F1E-0D15ABE33951}" type="parTrans" cxnId="{8B965220-DB83-4B03-B34F-BBFB24D817E7}">
      <dgm:prSet/>
      <dgm:spPr/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4D8FB7C3-0846-4D66-9577-ADC74BB2A039}" type="sibTrans" cxnId="{8B965220-DB83-4B03-B34F-BBFB24D817E7}">
      <dgm:prSet/>
      <dgm:spPr>
        <a:solidFill>
          <a:srgbClr val="A84BFF"/>
        </a:solidFill>
        <a:ln w="31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19E91EBD-8E12-4666-94CE-9C98B7FD2CB9}">
      <dgm:prSet phldrT="[Text]" custT="1"/>
      <dgm:spPr/>
      <dgm:t>
        <a:bodyPr/>
        <a:lstStyle/>
        <a:p>
          <a:r>
            <a:rPr lang="pt-PT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Projectos de Engenharia</a:t>
          </a:r>
          <a:endParaRPr lang="pt-PT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EF88E4-D4A7-4CAE-B685-3B61A27376EA}" type="parTrans" cxnId="{5B540D6C-CD04-454D-A69A-F29F0DDF4E4A}">
      <dgm:prSet/>
      <dgm:spPr/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3A632FA-0B85-447C-92F9-B358D2958954}" type="sibTrans" cxnId="{5B540D6C-CD04-454D-A69A-F29F0DDF4E4A}">
      <dgm:prSet/>
      <dgm:spPr>
        <a:solidFill>
          <a:srgbClr val="A84BFF"/>
        </a:solidFill>
        <a:ln w="63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1BA8DA14-7E0F-4D4D-97EB-381A9D579644}">
      <dgm:prSet phldrT="[Text]" custT="1"/>
      <dgm:spPr/>
      <dgm:t>
        <a:bodyPr/>
        <a:lstStyle/>
        <a:p>
          <a:r>
            <a:rPr lang="pt-PT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Serviços de Operação e Manutenção</a:t>
          </a:r>
          <a:endParaRPr lang="pt-PT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43F21-2631-4B5A-81B2-8FE2819723CD}" type="parTrans" cxnId="{1CFC8468-1FFF-40E5-9290-AE4F7410D78B}">
      <dgm:prSet/>
      <dgm:spPr/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BC6AA1C-E068-44C3-9DFF-30FCC44A7D46}" type="sibTrans" cxnId="{1CFC8468-1FFF-40E5-9290-AE4F7410D78B}">
      <dgm:prSet/>
      <dgm:spPr>
        <a:solidFill>
          <a:srgbClr val="3366FF"/>
        </a:solidFill>
        <a:ln w="63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F45F459-16FE-42A2-BC94-861CC9C5579E}">
      <dgm:prSet phldrT="[Text]" custT="1"/>
      <dgm:spPr/>
      <dgm:t>
        <a:bodyPr/>
        <a:lstStyle/>
        <a:p>
          <a:r>
            <a:rPr lang="pt-PT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Assistência Técnica</a:t>
          </a:r>
          <a:endParaRPr lang="pt-PT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6565C2-07AE-4DC7-8146-0E2DC03B6170}" type="parTrans" cxnId="{ECAB8B81-A864-4492-B6A0-FED5FD8F0B10}">
      <dgm:prSet/>
      <dgm:spPr/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B768FF7-853F-4CE3-BADE-BC0D0230CF22}" type="sibTrans" cxnId="{ECAB8B81-A864-4492-B6A0-FED5FD8F0B10}">
      <dgm:prSet/>
      <dgm:spPr>
        <a:solidFill>
          <a:srgbClr val="A84BFF"/>
        </a:solidFill>
        <a:ln w="63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09C441D5-0276-4537-8CA4-DC333222E531}">
      <dgm:prSet phldrT="[Text]" custT="1"/>
      <dgm:spPr/>
      <dgm:t>
        <a:bodyPr/>
        <a:lstStyle/>
        <a:p>
          <a:r>
            <a:rPr lang="pt-PT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Construção</a:t>
          </a:r>
          <a:endParaRPr lang="pt-PT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9505F5-8833-4DDF-8C38-8D8369DD2814}" type="sibTrans" cxnId="{A6CA25FC-9BFE-4517-B9B1-CE8CED3CB15F}">
      <dgm:prSet/>
      <dgm:spPr>
        <a:solidFill>
          <a:srgbClr val="A84BFF"/>
        </a:solidFill>
        <a:ln w="63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5BF6D714-6199-44C4-A411-5A3C9A18A1C5}" type="parTrans" cxnId="{A6CA25FC-9BFE-4517-B9B1-CE8CED3CB15F}">
      <dgm:prSet/>
      <dgm:spPr/>
      <dgm:t>
        <a:bodyPr/>
        <a:lstStyle/>
        <a:p>
          <a:endParaRPr lang="pt-PT" sz="1100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51DD4D2-30A8-4518-B467-27A81688E5E2}" type="pres">
      <dgm:prSet presAssocID="{F1AA47B1-40AA-436B-9CA0-B805A8A5D3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8AA846A-B9B9-4FE8-9EA7-D7AFB470E64E}" type="pres">
      <dgm:prSet presAssocID="{B8A2BC37-7308-4AA3-81AC-86D61B3E5C1E}" presName="dummy" presStyleCnt="0"/>
      <dgm:spPr/>
    </dgm:pt>
    <dgm:pt modelId="{ED4751DE-9C7E-41B6-A208-39FDB228E2B7}" type="pres">
      <dgm:prSet presAssocID="{B8A2BC37-7308-4AA3-81AC-86D61B3E5C1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CC205A-C43F-447D-821C-D0AAADF6294F}" type="pres">
      <dgm:prSet presAssocID="{4D8FB7C3-0846-4D66-9577-ADC74BB2A039}" presName="sibTrans" presStyleLbl="node1" presStyleIdx="0" presStyleCnt="5" custLinFactNeighborY="1009"/>
      <dgm:spPr/>
      <dgm:t>
        <a:bodyPr/>
        <a:lstStyle/>
        <a:p>
          <a:endParaRPr lang="pt-PT"/>
        </a:p>
      </dgm:t>
    </dgm:pt>
    <dgm:pt modelId="{0EF867C3-59BE-4789-9FDD-61C53CF614E0}" type="pres">
      <dgm:prSet presAssocID="{19E91EBD-8E12-4666-94CE-9C98B7FD2CB9}" presName="dummy" presStyleCnt="0"/>
      <dgm:spPr/>
    </dgm:pt>
    <dgm:pt modelId="{F48CB02F-BB0A-48BE-B465-5F4E303ECBC2}" type="pres">
      <dgm:prSet presAssocID="{19E91EBD-8E12-4666-94CE-9C98B7FD2CB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D5B09C-19EE-405A-9FF3-CA8B5CE4DDDC}" type="pres">
      <dgm:prSet presAssocID="{83A632FA-0B85-447C-92F9-B358D2958954}" presName="sibTrans" presStyleLbl="node1" presStyleIdx="1" presStyleCnt="5"/>
      <dgm:spPr/>
      <dgm:t>
        <a:bodyPr/>
        <a:lstStyle/>
        <a:p>
          <a:endParaRPr lang="pt-PT"/>
        </a:p>
      </dgm:t>
    </dgm:pt>
    <dgm:pt modelId="{5C8C2793-7420-4352-8840-070FF99A3D05}" type="pres">
      <dgm:prSet presAssocID="{09C441D5-0276-4537-8CA4-DC333222E531}" presName="dummy" presStyleCnt="0"/>
      <dgm:spPr/>
    </dgm:pt>
    <dgm:pt modelId="{076A4A1E-AAD7-4732-8ED5-27563C2E4302}" type="pres">
      <dgm:prSet presAssocID="{09C441D5-0276-4537-8CA4-DC333222E531}" presName="node" presStyleLbl="revTx" presStyleIdx="2" presStyleCnt="5" custScaleX="11698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53C5D1-203E-4591-BE70-8ACC2EDB135A}" type="pres">
      <dgm:prSet presAssocID="{109505F5-8833-4DDF-8C38-8D8369DD2814}" presName="sibTrans" presStyleLbl="node1" presStyleIdx="2" presStyleCnt="5" custLinFactNeighborX="-508" custLinFactNeighborY="-8"/>
      <dgm:spPr/>
      <dgm:t>
        <a:bodyPr/>
        <a:lstStyle/>
        <a:p>
          <a:endParaRPr lang="pt-PT"/>
        </a:p>
      </dgm:t>
    </dgm:pt>
    <dgm:pt modelId="{C3014E4C-3B78-4143-9857-47A3C9D925B8}" type="pres">
      <dgm:prSet presAssocID="{1BA8DA14-7E0F-4D4D-97EB-381A9D579644}" presName="dummy" presStyleCnt="0"/>
      <dgm:spPr/>
    </dgm:pt>
    <dgm:pt modelId="{945FDA5F-F937-4033-9981-C254ABF4CF08}" type="pres">
      <dgm:prSet presAssocID="{1BA8DA14-7E0F-4D4D-97EB-381A9D57964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A9A0FD-48D8-4999-9F48-2A8282AE9EA0}" type="pres">
      <dgm:prSet presAssocID="{8BC6AA1C-E068-44C3-9DFF-30FCC44A7D46}" presName="sibTrans" presStyleLbl="node1" presStyleIdx="3" presStyleCnt="5" custLinFactNeighborX="-508" custLinFactNeighborY="-2028"/>
      <dgm:spPr/>
      <dgm:t>
        <a:bodyPr/>
        <a:lstStyle/>
        <a:p>
          <a:endParaRPr lang="pt-PT"/>
        </a:p>
      </dgm:t>
    </dgm:pt>
    <dgm:pt modelId="{65662104-A343-45CB-86C8-DEE49F0F7206}" type="pres">
      <dgm:prSet presAssocID="{EF45F459-16FE-42A2-BC94-861CC9C5579E}" presName="dummy" presStyleCnt="0"/>
      <dgm:spPr/>
    </dgm:pt>
    <dgm:pt modelId="{592AC258-207D-4EA4-9A75-96F5B74EA3D7}" type="pres">
      <dgm:prSet presAssocID="{EF45F459-16FE-42A2-BC94-861CC9C5579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ACE227-67A2-4986-B8FE-76619D39546E}" type="pres">
      <dgm:prSet presAssocID="{7B768FF7-853F-4CE3-BADE-BC0D0230CF22}" presName="sibTrans" presStyleLbl="node1" presStyleIdx="4" presStyleCnt="5" custLinFactNeighborY="-8"/>
      <dgm:spPr/>
      <dgm:t>
        <a:bodyPr/>
        <a:lstStyle/>
        <a:p>
          <a:endParaRPr lang="pt-PT"/>
        </a:p>
      </dgm:t>
    </dgm:pt>
  </dgm:ptLst>
  <dgm:cxnLst>
    <dgm:cxn modelId="{8B965220-DB83-4B03-B34F-BBFB24D817E7}" srcId="{F1AA47B1-40AA-436B-9CA0-B805A8A5D340}" destId="{B8A2BC37-7308-4AA3-81AC-86D61B3E5C1E}" srcOrd="0" destOrd="0" parTransId="{4C70E7D6-7A73-4A9F-8F1E-0D15ABE33951}" sibTransId="{4D8FB7C3-0846-4D66-9577-ADC74BB2A039}"/>
    <dgm:cxn modelId="{13DB2BB5-9B4B-C147-B049-E55DF15DB6A4}" type="presOf" srcId="{19E91EBD-8E12-4666-94CE-9C98B7FD2CB9}" destId="{F48CB02F-BB0A-48BE-B465-5F4E303ECBC2}" srcOrd="0" destOrd="0" presId="urn:microsoft.com/office/officeart/2005/8/layout/cycle1"/>
    <dgm:cxn modelId="{A6CA25FC-9BFE-4517-B9B1-CE8CED3CB15F}" srcId="{F1AA47B1-40AA-436B-9CA0-B805A8A5D340}" destId="{09C441D5-0276-4537-8CA4-DC333222E531}" srcOrd="2" destOrd="0" parTransId="{5BF6D714-6199-44C4-A411-5A3C9A18A1C5}" sibTransId="{109505F5-8833-4DDF-8C38-8D8369DD2814}"/>
    <dgm:cxn modelId="{F6D45FF1-C2A0-7D4E-9F11-E3802ABEB564}" type="presOf" srcId="{8BC6AA1C-E068-44C3-9DFF-30FCC44A7D46}" destId="{50A9A0FD-48D8-4999-9F48-2A8282AE9EA0}" srcOrd="0" destOrd="0" presId="urn:microsoft.com/office/officeart/2005/8/layout/cycle1"/>
    <dgm:cxn modelId="{528F0B9D-9364-064D-86E5-98C13AA97D60}" type="presOf" srcId="{83A632FA-0B85-447C-92F9-B358D2958954}" destId="{A3D5B09C-19EE-405A-9FF3-CA8B5CE4DDDC}" srcOrd="0" destOrd="0" presId="urn:microsoft.com/office/officeart/2005/8/layout/cycle1"/>
    <dgm:cxn modelId="{9FDA7F41-65E5-A649-96E1-7517C7A1EA45}" type="presOf" srcId="{7B768FF7-853F-4CE3-BADE-BC0D0230CF22}" destId="{98ACE227-67A2-4986-B8FE-76619D39546E}" srcOrd="0" destOrd="0" presId="urn:microsoft.com/office/officeart/2005/8/layout/cycle1"/>
    <dgm:cxn modelId="{A260E942-E845-544B-BF96-0C848D69FCD1}" type="presOf" srcId="{109505F5-8833-4DDF-8C38-8D8369DD2814}" destId="{EF53C5D1-203E-4591-BE70-8ACC2EDB135A}" srcOrd="0" destOrd="0" presId="urn:microsoft.com/office/officeart/2005/8/layout/cycle1"/>
    <dgm:cxn modelId="{1CFC8468-1FFF-40E5-9290-AE4F7410D78B}" srcId="{F1AA47B1-40AA-436B-9CA0-B805A8A5D340}" destId="{1BA8DA14-7E0F-4D4D-97EB-381A9D579644}" srcOrd="3" destOrd="0" parTransId="{3A943F21-2631-4B5A-81B2-8FE2819723CD}" sibTransId="{8BC6AA1C-E068-44C3-9DFF-30FCC44A7D46}"/>
    <dgm:cxn modelId="{16855CEE-623F-B240-B108-A66A60CE868D}" type="presOf" srcId="{EF45F459-16FE-42A2-BC94-861CC9C5579E}" destId="{592AC258-207D-4EA4-9A75-96F5B74EA3D7}" srcOrd="0" destOrd="0" presId="urn:microsoft.com/office/officeart/2005/8/layout/cycle1"/>
    <dgm:cxn modelId="{ECAB8B81-A864-4492-B6A0-FED5FD8F0B10}" srcId="{F1AA47B1-40AA-436B-9CA0-B805A8A5D340}" destId="{EF45F459-16FE-42A2-BC94-861CC9C5579E}" srcOrd="4" destOrd="0" parTransId="{C86565C2-07AE-4DC7-8146-0E2DC03B6170}" sibTransId="{7B768FF7-853F-4CE3-BADE-BC0D0230CF22}"/>
    <dgm:cxn modelId="{B35EF7F8-2239-8A4E-95F0-486C8EEEFB86}" type="presOf" srcId="{F1AA47B1-40AA-436B-9CA0-B805A8A5D340}" destId="{851DD4D2-30A8-4518-B467-27A81688E5E2}" srcOrd="0" destOrd="0" presId="urn:microsoft.com/office/officeart/2005/8/layout/cycle1"/>
    <dgm:cxn modelId="{71040D57-B92D-EC44-8B26-1276F09612A0}" type="presOf" srcId="{09C441D5-0276-4537-8CA4-DC333222E531}" destId="{076A4A1E-AAD7-4732-8ED5-27563C2E4302}" srcOrd="0" destOrd="0" presId="urn:microsoft.com/office/officeart/2005/8/layout/cycle1"/>
    <dgm:cxn modelId="{6669F20A-D0D9-124F-AD9B-5B7091088FF0}" type="presOf" srcId="{1BA8DA14-7E0F-4D4D-97EB-381A9D579644}" destId="{945FDA5F-F937-4033-9981-C254ABF4CF08}" srcOrd="0" destOrd="0" presId="urn:microsoft.com/office/officeart/2005/8/layout/cycle1"/>
    <dgm:cxn modelId="{164A7BF6-9E36-A34F-A427-CCBAAB8F5259}" type="presOf" srcId="{4D8FB7C3-0846-4D66-9577-ADC74BB2A039}" destId="{6DCC205A-C43F-447D-821C-D0AAADF6294F}" srcOrd="0" destOrd="0" presId="urn:microsoft.com/office/officeart/2005/8/layout/cycle1"/>
    <dgm:cxn modelId="{5B540D6C-CD04-454D-A69A-F29F0DDF4E4A}" srcId="{F1AA47B1-40AA-436B-9CA0-B805A8A5D340}" destId="{19E91EBD-8E12-4666-94CE-9C98B7FD2CB9}" srcOrd="1" destOrd="0" parTransId="{5CEF88E4-D4A7-4CAE-B685-3B61A27376EA}" sibTransId="{83A632FA-0B85-447C-92F9-B358D2958954}"/>
    <dgm:cxn modelId="{5BA8BE30-6850-DE48-B1DD-F4F06009F4D9}" type="presOf" srcId="{B8A2BC37-7308-4AA3-81AC-86D61B3E5C1E}" destId="{ED4751DE-9C7E-41B6-A208-39FDB228E2B7}" srcOrd="0" destOrd="0" presId="urn:microsoft.com/office/officeart/2005/8/layout/cycle1"/>
    <dgm:cxn modelId="{1E89122D-CCDC-C348-A41C-61C5383D45CD}" type="presParOf" srcId="{851DD4D2-30A8-4518-B467-27A81688E5E2}" destId="{58AA846A-B9B9-4FE8-9EA7-D7AFB470E64E}" srcOrd="0" destOrd="0" presId="urn:microsoft.com/office/officeart/2005/8/layout/cycle1"/>
    <dgm:cxn modelId="{6D9FE2DC-E1C6-0047-8DC2-2E79A1FDDCF7}" type="presParOf" srcId="{851DD4D2-30A8-4518-B467-27A81688E5E2}" destId="{ED4751DE-9C7E-41B6-A208-39FDB228E2B7}" srcOrd="1" destOrd="0" presId="urn:microsoft.com/office/officeart/2005/8/layout/cycle1"/>
    <dgm:cxn modelId="{23EA1CC0-4D15-6A4F-95DF-565F1BA5E513}" type="presParOf" srcId="{851DD4D2-30A8-4518-B467-27A81688E5E2}" destId="{6DCC205A-C43F-447D-821C-D0AAADF6294F}" srcOrd="2" destOrd="0" presId="urn:microsoft.com/office/officeart/2005/8/layout/cycle1"/>
    <dgm:cxn modelId="{31DF115E-4E41-5F46-BC75-714D7CD704BB}" type="presParOf" srcId="{851DD4D2-30A8-4518-B467-27A81688E5E2}" destId="{0EF867C3-59BE-4789-9FDD-61C53CF614E0}" srcOrd="3" destOrd="0" presId="urn:microsoft.com/office/officeart/2005/8/layout/cycle1"/>
    <dgm:cxn modelId="{0C29A485-C4E9-B244-9BC4-331B56C2FA90}" type="presParOf" srcId="{851DD4D2-30A8-4518-B467-27A81688E5E2}" destId="{F48CB02F-BB0A-48BE-B465-5F4E303ECBC2}" srcOrd="4" destOrd="0" presId="urn:microsoft.com/office/officeart/2005/8/layout/cycle1"/>
    <dgm:cxn modelId="{54F0E61A-3287-DA47-A5F8-BFE740A5E57E}" type="presParOf" srcId="{851DD4D2-30A8-4518-B467-27A81688E5E2}" destId="{A3D5B09C-19EE-405A-9FF3-CA8B5CE4DDDC}" srcOrd="5" destOrd="0" presId="urn:microsoft.com/office/officeart/2005/8/layout/cycle1"/>
    <dgm:cxn modelId="{3B8ED859-FA9F-E14C-BCA0-38BBD7C6AFF8}" type="presParOf" srcId="{851DD4D2-30A8-4518-B467-27A81688E5E2}" destId="{5C8C2793-7420-4352-8840-070FF99A3D05}" srcOrd="6" destOrd="0" presId="urn:microsoft.com/office/officeart/2005/8/layout/cycle1"/>
    <dgm:cxn modelId="{921DC746-B142-114E-8BAA-C6687FA13C42}" type="presParOf" srcId="{851DD4D2-30A8-4518-B467-27A81688E5E2}" destId="{076A4A1E-AAD7-4732-8ED5-27563C2E4302}" srcOrd="7" destOrd="0" presId="urn:microsoft.com/office/officeart/2005/8/layout/cycle1"/>
    <dgm:cxn modelId="{494CD9D7-A3CE-A44C-AAC5-41440C64791C}" type="presParOf" srcId="{851DD4D2-30A8-4518-B467-27A81688E5E2}" destId="{EF53C5D1-203E-4591-BE70-8ACC2EDB135A}" srcOrd="8" destOrd="0" presId="urn:microsoft.com/office/officeart/2005/8/layout/cycle1"/>
    <dgm:cxn modelId="{3BC5AF87-D4A6-5045-8C8D-128ED58E4379}" type="presParOf" srcId="{851DD4D2-30A8-4518-B467-27A81688E5E2}" destId="{C3014E4C-3B78-4143-9857-47A3C9D925B8}" srcOrd="9" destOrd="0" presId="urn:microsoft.com/office/officeart/2005/8/layout/cycle1"/>
    <dgm:cxn modelId="{B51D3C34-A242-4148-900D-0D102241CB3A}" type="presParOf" srcId="{851DD4D2-30A8-4518-B467-27A81688E5E2}" destId="{945FDA5F-F937-4033-9981-C254ABF4CF08}" srcOrd="10" destOrd="0" presId="urn:microsoft.com/office/officeart/2005/8/layout/cycle1"/>
    <dgm:cxn modelId="{9387C4FE-8930-8849-8D65-A11D3A5E567D}" type="presParOf" srcId="{851DD4D2-30A8-4518-B467-27A81688E5E2}" destId="{50A9A0FD-48D8-4999-9F48-2A8282AE9EA0}" srcOrd="11" destOrd="0" presId="urn:microsoft.com/office/officeart/2005/8/layout/cycle1"/>
    <dgm:cxn modelId="{43E8551D-5869-0641-BD09-59908CF636FE}" type="presParOf" srcId="{851DD4D2-30A8-4518-B467-27A81688E5E2}" destId="{65662104-A343-45CB-86C8-DEE49F0F7206}" srcOrd="12" destOrd="0" presId="urn:microsoft.com/office/officeart/2005/8/layout/cycle1"/>
    <dgm:cxn modelId="{CB97C87A-7FD4-5249-918B-8B8B0CFAAA63}" type="presParOf" srcId="{851DD4D2-30A8-4518-B467-27A81688E5E2}" destId="{592AC258-207D-4EA4-9A75-96F5B74EA3D7}" srcOrd="13" destOrd="0" presId="urn:microsoft.com/office/officeart/2005/8/layout/cycle1"/>
    <dgm:cxn modelId="{373B3AB2-E55E-0C4F-BA09-3AC8AA20D91A}" type="presParOf" srcId="{851DD4D2-30A8-4518-B467-27A81688E5E2}" destId="{98ACE227-67A2-4986-B8FE-76619D39546E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7BAD3-3DE8-254D-827E-0ADADDD393E1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C438-5C18-EC47-B840-D8DB8CB49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D137A-1592-5246-B649-7EFA650A6FAF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7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B514-7A15-4C1F-9B84-225D7E9DF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3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156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313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469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625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781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938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2094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5250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B514-7A15-4C1F-9B84-225D7E9DF6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B514-7A15-4C1F-9B84-225D7E9DF61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30"/>
            <a:ext cx="8420101" cy="1470025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2"/>
            <a:ext cx="6934200" cy="1752600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1600203"/>
            <a:ext cx="8915400" cy="4525963"/>
          </a:xfrm>
          <a:prstGeom prst="rect">
            <a:avLst/>
          </a:prstGeom>
        </p:spPr>
        <p:txBody>
          <a:bodyPr vert="eaVert"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5" y="274643"/>
            <a:ext cx="6521449" cy="5851525"/>
          </a:xfrm>
          <a:prstGeom prst="rect">
            <a:avLst/>
          </a:prstGeom>
        </p:spPr>
        <p:txBody>
          <a:bodyPr vert="eaVert"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FC50A-C076-4152-A65D-38D5076C1FF3}" type="datetimeFigureOut">
              <a:rPr lang="pt-PT" smtClean="0"/>
              <a:pPr/>
              <a:t>2014-02-20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C1E2280-00D1-410A-9100-C6EDF755D12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44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3" y="1600203"/>
            <a:ext cx="8915400" cy="4525963"/>
          </a:xfrm>
          <a:prstGeom prst="rect">
            <a:avLst/>
          </a:prstGeom>
        </p:spPr>
        <p:txBody>
          <a:bodyPr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5"/>
            <a:ext cx="8420101" cy="1362075"/>
          </a:xfrm>
          <a:prstGeom prst="rect">
            <a:avLst/>
          </a:prstGeom>
        </p:spPr>
        <p:txBody>
          <a:bodyPr lIns="94631" tIns="47316" rIns="94631" bIns="47316"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6"/>
            <a:ext cx="8420101" cy="1500187"/>
          </a:xfrm>
          <a:prstGeom prst="rect">
            <a:avLst/>
          </a:prstGeom>
        </p:spPr>
        <p:txBody>
          <a:bodyPr lIns="94631" tIns="47316" rIns="94631" bIns="4731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1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3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7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2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5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3"/>
            <a:ext cx="4375150" cy="4525963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3"/>
            <a:ext cx="4375150" cy="4525963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2024" y="6554004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535116"/>
            <a:ext cx="4376870" cy="639762"/>
          </a:xfrm>
          <a:prstGeom prst="rect">
            <a:avLst/>
          </a:prstGeom>
        </p:spPr>
        <p:txBody>
          <a:bodyPr lIns="94631" tIns="47316" rIns="94631" bIns="47316" anchor="b"/>
          <a:lstStyle>
            <a:lvl1pPr marL="0" indent="0">
              <a:buNone/>
              <a:defRPr sz="2500" b="1"/>
            </a:lvl1pPr>
            <a:lvl2pPr marL="473156" indent="0">
              <a:buNone/>
              <a:defRPr sz="2100" b="1"/>
            </a:lvl2pPr>
            <a:lvl3pPr marL="946313" indent="0">
              <a:buNone/>
              <a:defRPr sz="1900" b="1"/>
            </a:lvl3pPr>
            <a:lvl4pPr marL="1419469" indent="0">
              <a:buNone/>
              <a:defRPr sz="1700" b="1"/>
            </a:lvl4pPr>
            <a:lvl5pPr marL="1892625" indent="0">
              <a:buNone/>
              <a:defRPr sz="1700" b="1"/>
            </a:lvl5pPr>
            <a:lvl6pPr marL="2365781" indent="0">
              <a:buNone/>
              <a:defRPr sz="1700" b="1"/>
            </a:lvl6pPr>
            <a:lvl7pPr marL="2838938" indent="0">
              <a:buNone/>
              <a:defRPr sz="1700" b="1"/>
            </a:lvl7pPr>
            <a:lvl8pPr marL="3312094" indent="0">
              <a:buNone/>
              <a:defRPr sz="1700" b="1"/>
            </a:lvl8pPr>
            <a:lvl9pPr marL="37852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2174876"/>
            <a:ext cx="4376870" cy="3951288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6"/>
            <a:ext cx="4378589" cy="639762"/>
          </a:xfrm>
          <a:prstGeom prst="rect">
            <a:avLst/>
          </a:prstGeom>
        </p:spPr>
        <p:txBody>
          <a:bodyPr lIns="94631" tIns="47316" rIns="94631" bIns="47316" anchor="b"/>
          <a:lstStyle>
            <a:lvl1pPr marL="0" indent="0">
              <a:buNone/>
              <a:defRPr sz="2500" b="1"/>
            </a:lvl1pPr>
            <a:lvl2pPr marL="473156" indent="0">
              <a:buNone/>
              <a:defRPr sz="2100" b="1"/>
            </a:lvl2pPr>
            <a:lvl3pPr marL="946313" indent="0">
              <a:buNone/>
              <a:defRPr sz="1900" b="1"/>
            </a:lvl3pPr>
            <a:lvl4pPr marL="1419469" indent="0">
              <a:buNone/>
              <a:defRPr sz="1700" b="1"/>
            </a:lvl4pPr>
            <a:lvl5pPr marL="1892625" indent="0">
              <a:buNone/>
              <a:defRPr sz="1700" b="1"/>
            </a:lvl5pPr>
            <a:lvl6pPr marL="2365781" indent="0">
              <a:buNone/>
              <a:defRPr sz="1700" b="1"/>
            </a:lvl6pPr>
            <a:lvl7pPr marL="2838938" indent="0">
              <a:buNone/>
              <a:defRPr sz="1700" b="1"/>
            </a:lvl7pPr>
            <a:lvl8pPr marL="3312094" indent="0">
              <a:buNone/>
              <a:defRPr sz="1700" b="1"/>
            </a:lvl8pPr>
            <a:lvl9pPr marL="37852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6"/>
            <a:ext cx="4378589" cy="3951288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81547" y="6553709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lIns="94631" tIns="47316" rIns="94631" bIns="47316"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2"/>
            <a:ext cx="5537730" cy="5853113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>
              <a:buNone/>
              <a:defRPr sz="1400"/>
            </a:lvl1pPr>
            <a:lvl2pPr marL="473156" indent="0">
              <a:buNone/>
              <a:defRPr sz="1200"/>
            </a:lvl2pPr>
            <a:lvl3pPr marL="946313" indent="0">
              <a:buNone/>
              <a:defRPr sz="1000"/>
            </a:lvl3pPr>
            <a:lvl4pPr marL="1419469" indent="0">
              <a:buNone/>
              <a:defRPr sz="900"/>
            </a:lvl4pPr>
            <a:lvl5pPr marL="1892625" indent="0">
              <a:buNone/>
              <a:defRPr sz="900"/>
            </a:lvl5pPr>
            <a:lvl6pPr marL="2365781" indent="0">
              <a:buNone/>
              <a:defRPr sz="900"/>
            </a:lvl6pPr>
            <a:lvl7pPr marL="2838938" indent="0">
              <a:buNone/>
              <a:defRPr sz="900"/>
            </a:lvl7pPr>
            <a:lvl8pPr marL="3312094" indent="0">
              <a:buNone/>
              <a:defRPr sz="900"/>
            </a:lvl8pPr>
            <a:lvl9pPr marL="37852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8" y="4800600"/>
            <a:ext cx="5943600" cy="566738"/>
          </a:xfrm>
          <a:prstGeom prst="rect">
            <a:avLst/>
          </a:prstGeom>
        </p:spPr>
        <p:txBody>
          <a:bodyPr lIns="94631" tIns="47316" rIns="94631" bIns="47316"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8" y="612775"/>
            <a:ext cx="5943600" cy="4114800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>
              <a:buNone/>
              <a:defRPr sz="3300"/>
            </a:lvl1pPr>
            <a:lvl2pPr marL="473156" indent="0">
              <a:buNone/>
              <a:defRPr sz="2900"/>
            </a:lvl2pPr>
            <a:lvl3pPr marL="946313" indent="0">
              <a:buNone/>
              <a:defRPr sz="2500"/>
            </a:lvl3pPr>
            <a:lvl4pPr marL="1419469" indent="0">
              <a:buNone/>
              <a:defRPr sz="2100"/>
            </a:lvl4pPr>
            <a:lvl5pPr marL="1892625" indent="0">
              <a:buNone/>
              <a:defRPr sz="2100"/>
            </a:lvl5pPr>
            <a:lvl6pPr marL="2365781" indent="0">
              <a:buNone/>
              <a:defRPr sz="2100"/>
            </a:lvl6pPr>
            <a:lvl7pPr marL="2838938" indent="0">
              <a:buNone/>
              <a:defRPr sz="2100"/>
            </a:lvl7pPr>
            <a:lvl8pPr marL="3312094" indent="0">
              <a:buNone/>
              <a:defRPr sz="2100"/>
            </a:lvl8pPr>
            <a:lvl9pPr marL="378525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8" y="5367338"/>
            <a:ext cx="5943600" cy="804862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>
              <a:buNone/>
              <a:defRPr sz="1400"/>
            </a:lvl1pPr>
            <a:lvl2pPr marL="473156" indent="0">
              <a:buNone/>
              <a:defRPr sz="1200"/>
            </a:lvl2pPr>
            <a:lvl3pPr marL="946313" indent="0">
              <a:buNone/>
              <a:defRPr sz="1000"/>
            </a:lvl3pPr>
            <a:lvl4pPr marL="1419469" indent="0">
              <a:buNone/>
              <a:defRPr sz="900"/>
            </a:lvl4pPr>
            <a:lvl5pPr marL="1892625" indent="0">
              <a:buNone/>
              <a:defRPr sz="900"/>
            </a:lvl5pPr>
            <a:lvl6pPr marL="2365781" indent="0">
              <a:buNone/>
              <a:defRPr sz="900"/>
            </a:lvl6pPr>
            <a:lvl7pPr marL="2838938" indent="0">
              <a:buNone/>
              <a:defRPr sz="900"/>
            </a:lvl7pPr>
            <a:lvl8pPr marL="3312094" indent="0">
              <a:buNone/>
              <a:defRPr sz="900"/>
            </a:lvl8pPr>
            <a:lvl9pPr marL="37852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.guerreiro\Desktop\CD Logotipo PPA\logotipos\logo_JPEG.jpg"/>
          <p:cNvPicPr>
            <a:picLocks noChangeAspect="1" noChangeArrowheads="1"/>
          </p:cNvPicPr>
          <p:nvPr userDrawn="1"/>
        </p:nvPicPr>
        <p:blipFill>
          <a:blip r:embed="rId14" cstate="print"/>
          <a:srcRect l="7938" t="16857" r="12687" b="21333"/>
          <a:stretch>
            <a:fillRect/>
          </a:stretch>
        </p:blipFill>
        <p:spPr bwMode="auto">
          <a:xfrm>
            <a:off x="452407" y="149865"/>
            <a:ext cx="2143140" cy="11787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4631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867" indent="-354867" algn="l" defTabSz="94631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879" indent="-295723" algn="l" defTabSz="94631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891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047" indent="-236578" algn="l" defTabSz="94631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203" indent="-236578" algn="l" defTabSz="94631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60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516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672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1828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156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313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469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625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781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938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094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250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rXCcBI41QBuwKJzbkF;_ylu=X3oDMTBrYWh1amNqBHBvcwMzMDEEc2VjA3NyBHZ0aWQD/SIG=1misn5ah3/EXP=1220631383/**http:/images.search.yahoo.com/images/view?back=http://images.search.yahoo.com/search/images?p=restroom&amp;js=1&amp;ni=18&amp;ei=utf-8&amp;y=Search&amp;fr=yfp-t-501&amp;xargs=0&amp;pstart=1&amp;b=289&amp;w=375&amp;h=500&amp;imgurl=static.flickr.com/2308/1830095599_5720e5b5eb.jpg&amp;rurl=http://www.flickr.com/photos/l0is/1830095599/&amp;size=150.3kB&amp;name=OHare+restroom&amp;p=restroom&amp;type=JPG&amp;oid=dc0b873eced00c8e&amp;fusr=L0is&amp;tit=OHare+restroom&amp;hurl=http://www.flickr.com/photos/l0is/&amp;no=301&amp;tt=121,984&amp;sigr=11dfbk89h&amp;sigi=11gunq7ku&amp;sigb=13oc9l5ue&amp;sigh=1128f2ru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" y="-17503"/>
            <a:ext cx="9906000" cy="6875505"/>
            <a:chOff x="3" y="-17503"/>
            <a:chExt cx="9906000" cy="68755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91" r="12695"/>
            <a:stretch>
              <a:fillRect/>
            </a:stretch>
          </p:blipFill>
          <p:spPr bwMode="auto">
            <a:xfrm>
              <a:off x="3" y="-17503"/>
              <a:ext cx="9906000" cy="687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380968" y="214290"/>
              <a:ext cx="4000528" cy="1857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16" descr="team work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0"/>
          <a:stretch>
            <a:fillRect/>
          </a:stretch>
        </p:blipFill>
        <p:spPr>
          <a:xfrm>
            <a:off x="4724400" y="-37560"/>
            <a:ext cx="5126873" cy="382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01365" y="11017"/>
            <a:ext cx="386921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endParaRPr lang="pt-PT"/>
          </a:p>
        </p:txBody>
      </p:sp>
      <p:pic>
        <p:nvPicPr>
          <p:cNvPr id="11" name="Picture 6" descr="logo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1"/>
            <a:ext cx="1801848" cy="9143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6496" y="3810000"/>
            <a:ext cx="937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800" b="1" i="1" dirty="0" smtClean="0">
                <a:solidFill>
                  <a:srgbClr val="3366FF"/>
                </a:solidFill>
              </a:rPr>
              <a:t>Apresentação da PPA ao Senhor Ministro do Ambiente,</a:t>
            </a:r>
          </a:p>
          <a:p>
            <a:pPr algn="r"/>
            <a:r>
              <a:rPr lang="pt-PT" sz="1800" b="1" i="1" dirty="0" smtClean="0">
                <a:solidFill>
                  <a:srgbClr val="3366FF"/>
                </a:solidFill>
              </a:rPr>
              <a:t>Ordenamento do Território e Energia</a:t>
            </a:r>
          </a:p>
          <a:p>
            <a:pPr algn="r"/>
            <a:r>
              <a:rPr lang="pt-PT" sz="1800" b="1" dirty="0" smtClean="0">
                <a:solidFill>
                  <a:srgbClr val="3366FF"/>
                </a:solidFill>
              </a:rPr>
              <a:t>14 de fevereiro de 2014</a:t>
            </a:r>
            <a:endParaRPr lang="pt-PT" sz="18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5181600"/>
            <a:ext cx="330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 smtClean="0">
                <a:solidFill>
                  <a:schemeClr val="bg1"/>
                </a:solidFill>
              </a:rPr>
              <a:t>Francisco Nunes Correia</a:t>
            </a:r>
            <a:endParaRPr lang="pt-PT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0792" y="2996952"/>
            <a:ext cx="66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b="1" dirty="0" smtClean="0">
                <a:solidFill>
                  <a:srgbClr val="002060"/>
                </a:solidFill>
              </a:rPr>
              <a:t>PARCERIA PORTUGUESA PARA A ÁGUA</a:t>
            </a:r>
          </a:p>
          <a:p>
            <a:pPr algn="r"/>
            <a:r>
              <a:rPr lang="pt-PT" sz="2000" b="1" i="1" dirty="0" smtClean="0">
                <a:solidFill>
                  <a:srgbClr val="002060"/>
                </a:solidFill>
              </a:rPr>
              <a:t>Um Projecto de Internacionalização do Sector</a:t>
            </a:r>
            <a:endParaRPr lang="pt-PT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1809" y="1442864"/>
            <a:ext cx="533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rgbClr val="FF0000"/>
                </a:solidFill>
              </a:rPr>
              <a:t>Exigência Comunitária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858" y="764704"/>
            <a:ext cx="55194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Percentagem de água para consumo humano</a:t>
            </a:r>
          </a:p>
          <a:p>
            <a:pPr algn="ctr"/>
            <a:r>
              <a:rPr lang="pt-BR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que é controlada e apresenta boa qualidade</a:t>
            </a:r>
            <a:endParaRPr lang="pt-BR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36" y="1309464"/>
            <a:ext cx="304799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007" y="4954488"/>
            <a:ext cx="792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01610" y="916283"/>
            <a:ext cx="304799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0992" y="5043264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kern="0" dirty="0" smtClean="0">
                <a:solidFill>
                  <a:srgbClr val="FF0000"/>
                </a:solidFill>
                <a:latin typeface="Arial Rounded MT Bold"/>
                <a:ea typeface="+mj-ea"/>
                <a:cs typeface="Arial Rounded MT Bold"/>
              </a:rPr>
              <a:t>“The Portuguese miracle …”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kern="0" dirty="0" smtClean="0">
                <a:solidFill>
                  <a:srgbClr val="FF0000"/>
                </a:solidFill>
                <a:latin typeface="Arial Rounded MT Bold"/>
                <a:ea typeface="+mj-ea"/>
                <a:cs typeface="Arial Rounded MT Bold"/>
              </a:rPr>
              <a:t>Paul Reiter, Director Executivo da International Water Association</a:t>
            </a:r>
            <a:endParaRPr kumimoji="0" lang="en-GB" sz="1600" b="1" i="1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96616" y="5907360"/>
            <a:ext cx="81369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i="1" kern="0" dirty="0" smtClean="0">
                <a:solidFill>
                  <a:srgbClr val="000090"/>
                </a:solidFill>
                <a:latin typeface="Arial Rounded MT Bold"/>
                <a:ea typeface="+mj-ea"/>
                <a:cs typeface="Arial Rounded MT Bold"/>
              </a:rPr>
              <a:t>Não foi um milagre,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i="1" kern="0" dirty="0" smtClean="0">
                <a:solidFill>
                  <a:srgbClr val="000090"/>
                </a:solidFill>
                <a:latin typeface="Arial Rounded MT Bold"/>
                <a:ea typeface="+mj-ea"/>
                <a:cs typeface="Arial Rounded MT Bold"/>
              </a:rPr>
              <a:t>mas antes o fruto do trabalho e da aprendizagem de muitas empresas e outras instituições portuguesas 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000" y="908720"/>
            <a:ext cx="10801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 descr="Screen Shot 2014-02-12 at 5.03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>
          <a:xfrm>
            <a:off x="1136576" y="1628800"/>
            <a:ext cx="7645152" cy="34592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68824" y="1340768"/>
            <a:ext cx="3168352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rgbClr val="FF0000"/>
                </a:solidFill>
              </a:rPr>
              <a:t>Exigência Comunitária</a:t>
            </a:r>
            <a:endParaRPr lang="pt-P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3024176" y="142860"/>
            <a:ext cx="64294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Um universo </a:t>
            </a:r>
            <a:r>
              <a:rPr lang="pt-BR" sz="24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de Associados diversificado </a:t>
            </a:r>
            <a:r>
              <a:rPr lang="pt-BR" sz="2400" dirty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e em </a:t>
            </a:r>
            <a:r>
              <a:rPr lang="pt-BR" sz="24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crescimento…</a:t>
            </a:r>
            <a:endParaRPr lang="pt-BR" sz="24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3" name="Picture 2" descr="Screen Shot 2014-02-12 at 3.3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442"/>
            <a:ext cx="9906000" cy="569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44180" y="5019692"/>
            <a:ext cx="2089578" cy="5000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Administração pública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90685" y="2590800"/>
            <a:ext cx="2089578" cy="5000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Empresas públicas e privadas</a:t>
            </a:r>
          </a:p>
        </p:txBody>
      </p:sp>
      <p:cxnSp>
        <p:nvCxnSpPr>
          <p:cNvPr id="20" name="Straight Connector 19"/>
          <p:cNvCxnSpPr>
            <a:stCxn id="18" idx="1"/>
          </p:cNvCxnSpPr>
          <p:nvPr/>
        </p:nvCxnSpPr>
        <p:spPr>
          <a:xfrm rot="10800000" flipV="1">
            <a:off x="1349591" y="2840835"/>
            <a:ext cx="241095" cy="82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</p:cNvCxnSpPr>
          <p:nvPr/>
        </p:nvCxnSpPr>
        <p:spPr>
          <a:xfrm>
            <a:off x="3680263" y="2840836"/>
            <a:ext cx="696504" cy="96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0"/>
          </p:cNvCxnSpPr>
          <p:nvPr/>
        </p:nvCxnSpPr>
        <p:spPr>
          <a:xfrm rot="16200000" flipH="1">
            <a:off x="1340652" y="4171374"/>
            <a:ext cx="857256" cy="839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0"/>
            <a:endCxn id="43" idx="2"/>
          </p:cNvCxnSpPr>
          <p:nvPr/>
        </p:nvCxnSpPr>
        <p:spPr>
          <a:xfrm rot="5400000" flipH="1" flipV="1">
            <a:off x="2697972" y="3796309"/>
            <a:ext cx="714380" cy="1732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2"/>
            <a:endCxn id="43" idx="0"/>
          </p:cNvCxnSpPr>
          <p:nvPr/>
        </p:nvCxnSpPr>
        <p:spPr>
          <a:xfrm rot="16200000" flipH="1">
            <a:off x="2921224" y="2805115"/>
            <a:ext cx="714380" cy="128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2"/>
            <a:endCxn id="17" idx="0"/>
          </p:cNvCxnSpPr>
          <p:nvPr/>
        </p:nvCxnSpPr>
        <p:spPr>
          <a:xfrm rot="5400000">
            <a:off x="1447806" y="3832027"/>
            <a:ext cx="1928826" cy="44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3" idx="1"/>
          </p:cNvCxnSpPr>
          <p:nvPr/>
        </p:nvCxnSpPr>
        <p:spPr>
          <a:xfrm>
            <a:off x="2394378" y="3912403"/>
            <a:ext cx="482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876569" y="3805246"/>
            <a:ext cx="2089578" cy="5000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</a:rPr>
              <a:t>Associações profissionais e sociedade civil</a:t>
            </a:r>
            <a:endParaRPr lang="pt-BR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334000" y="5082914"/>
            <a:ext cx="4277511" cy="1338484"/>
            <a:chOff x="5009395" y="2082967"/>
            <a:chExt cx="4277512" cy="1338484"/>
          </a:xfrm>
        </p:grpSpPr>
        <p:sp>
          <p:nvSpPr>
            <p:cNvPr id="24" name="Rectangle 23"/>
            <p:cNvSpPr/>
            <p:nvPr/>
          </p:nvSpPr>
          <p:spPr>
            <a:xfrm>
              <a:off x="5030393" y="2082967"/>
              <a:ext cx="4256514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4631" tIns="47316" rIns="94631" bIns="47316" rtlCol="0" anchor="ctr"/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  <a:latin typeface="Calibri" pitchFamily="34" charset="0"/>
                </a:rPr>
                <a:t>Administração pública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9395" y="2402565"/>
              <a:ext cx="4265811" cy="1018886"/>
            </a:xfrm>
            <a:prstGeom prst="rect">
              <a:avLst/>
            </a:prstGeom>
            <a:noFill/>
          </p:spPr>
          <p:txBody>
            <a:bodyPr wrap="square" lIns="94631" tIns="47316" rIns="94631" bIns="47316" rtlCol="0">
              <a:spAutoFit/>
            </a:bodyPr>
            <a:lstStyle/>
            <a:p>
              <a:r>
                <a:rPr lang="pt-BR" sz="1200" b="1" dirty="0" smtClean="0">
                  <a:solidFill>
                    <a:srgbClr val="000090"/>
                  </a:solidFill>
                </a:rPr>
                <a:t>Agência Portuguesa do Ambiente (e Administrações de Região Hidrográfica), Entidade Reguladora dos Serviços de Água e Resíduos, Camões-Instituto para a </a:t>
              </a:r>
              <a:r>
                <a:rPr lang="pt-BR" sz="1200" b="1" dirty="0" err="1" smtClean="0">
                  <a:solidFill>
                    <a:srgbClr val="000090"/>
                  </a:solidFill>
                </a:rPr>
                <a:t>Coopereção</a:t>
              </a:r>
              <a:r>
                <a:rPr lang="pt-BR" sz="1200" b="1" dirty="0" smtClean="0">
                  <a:solidFill>
                    <a:srgbClr val="000090"/>
                  </a:solidFill>
                </a:rPr>
                <a:t> e a Língua, Agência para o Investimento e Comércio Externo de Portugal, Comissão de Acompanhamento das Multilaterais Financeiras</a:t>
              </a:r>
              <a:endParaRPr lang="en-GB" sz="1200" b="1" dirty="0" smtClean="0">
                <a:solidFill>
                  <a:srgbClr val="00009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484440" y="2133600"/>
            <a:ext cx="2044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Empresas públicas e privadas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981200" y="9906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Componentes da Parceria</a:t>
            </a:r>
            <a:endParaRPr lang="pt-BR" sz="2800" b="1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5334000" y="3970808"/>
            <a:ext cx="4274253" cy="959706"/>
            <a:chOff x="5027151" y="4172662"/>
            <a:chExt cx="4274252" cy="959706"/>
          </a:xfrm>
        </p:grpSpPr>
        <p:sp>
          <p:nvSpPr>
            <p:cNvPr id="41" name="TextBox 40"/>
            <p:cNvSpPr txBox="1"/>
            <p:nvPr/>
          </p:nvSpPr>
          <p:spPr>
            <a:xfrm>
              <a:off x="5027151" y="4482814"/>
              <a:ext cx="4265812" cy="649554"/>
            </a:xfrm>
            <a:prstGeom prst="rect">
              <a:avLst/>
            </a:prstGeom>
            <a:noFill/>
          </p:spPr>
          <p:txBody>
            <a:bodyPr wrap="square" lIns="94631" tIns="47316" rIns="94631" bIns="47316" rtlCol="0">
              <a:spAutoFit/>
            </a:bodyPr>
            <a:lstStyle/>
            <a:p>
              <a:pPr algn="just"/>
              <a:r>
                <a:rPr lang="pt-BR" sz="1200" b="1" dirty="0" smtClean="0">
                  <a:solidFill>
                    <a:srgbClr val="000090"/>
                  </a:solidFill>
                </a:rPr>
                <a:t>Associações técnicas e profissionais, associações não governamentais para o desenvolvimento, associações de utilizadores, associações </a:t>
              </a:r>
              <a:r>
                <a:rPr lang="pt-PT" sz="1200" b="1" dirty="0" smtClean="0">
                  <a:solidFill>
                    <a:srgbClr val="000090"/>
                  </a:solidFill>
                </a:rPr>
                <a:t>económicas </a:t>
              </a:r>
              <a:r>
                <a:rPr lang="pt-PT" sz="1200" b="1" dirty="0" err="1" smtClean="0">
                  <a:solidFill>
                    <a:srgbClr val="000090"/>
                  </a:solidFill>
                </a:rPr>
                <a:t>setoriais</a:t>
              </a:r>
              <a:endParaRPr lang="pt-PT" sz="1200" b="1" dirty="0">
                <a:solidFill>
                  <a:srgbClr val="00009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44889" y="4172662"/>
              <a:ext cx="4256514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4631" tIns="47316" rIns="94631" bIns="47316" rtlCol="0" anchor="ctr"/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  <a:latin typeface="Calibri" pitchFamily="34" charset="0"/>
                </a:rPr>
                <a:t>Associações profissionais e sociedade civil</a:t>
              </a:r>
              <a:endParaRPr lang="pt-BR" sz="1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334000" y="2952601"/>
            <a:ext cx="4304950" cy="541782"/>
            <a:chOff x="4979134" y="1185346"/>
            <a:chExt cx="4304950" cy="541782"/>
          </a:xfrm>
        </p:grpSpPr>
        <p:sp>
          <p:nvSpPr>
            <p:cNvPr id="46" name="Rectangle 45"/>
            <p:cNvSpPr/>
            <p:nvPr/>
          </p:nvSpPr>
          <p:spPr>
            <a:xfrm>
              <a:off x="4979134" y="1185346"/>
              <a:ext cx="4256514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4631" tIns="47316" rIns="94631" bIns="47316" rtlCol="0" anchor="ctr"/>
            <a:lstStyle/>
            <a:p>
              <a:pPr algn="ctr"/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pt-BR" sz="1200" b="1" dirty="0" smtClean="0">
                  <a:solidFill>
                    <a:schemeClr val="bg1"/>
                  </a:solidFill>
                  <a:latin typeface="Calibri" pitchFamily="34" charset="0"/>
                </a:rPr>
                <a:t>Universidades e centros de investigação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18273" y="1446906"/>
              <a:ext cx="4265811" cy="280222"/>
            </a:xfrm>
            <a:prstGeom prst="rect">
              <a:avLst/>
            </a:prstGeom>
            <a:noFill/>
          </p:spPr>
          <p:txBody>
            <a:bodyPr wrap="square" lIns="94631" tIns="47316" rIns="94631" bIns="47316" rtlCol="0">
              <a:spAutoFit/>
            </a:bodyPr>
            <a:lstStyle/>
            <a:p>
              <a:pPr algn="just"/>
              <a:endParaRPr lang="en-GB" sz="1200" b="1" dirty="0" smtClean="0">
                <a:solidFill>
                  <a:srgbClr val="00009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334000" y="3276601"/>
            <a:ext cx="4191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solidFill>
                  <a:srgbClr val="000090"/>
                </a:solidFill>
              </a:rPr>
              <a:t>Universidades, centros de investigação, laboratórios de Estado</a:t>
            </a:r>
          </a:p>
        </p:txBody>
      </p:sp>
      <p:grpSp>
        <p:nvGrpSpPr>
          <p:cNvPr id="5" name="Group 25"/>
          <p:cNvGrpSpPr/>
          <p:nvPr/>
        </p:nvGrpSpPr>
        <p:grpSpPr>
          <a:xfrm>
            <a:off x="5358009" y="2133600"/>
            <a:ext cx="4319392" cy="604385"/>
            <a:chOff x="5027151" y="3226203"/>
            <a:chExt cx="4319391" cy="604385"/>
          </a:xfrm>
        </p:grpSpPr>
        <p:sp>
          <p:nvSpPr>
            <p:cNvPr id="50" name="Rectangle 49"/>
            <p:cNvSpPr/>
            <p:nvPr/>
          </p:nvSpPr>
          <p:spPr>
            <a:xfrm>
              <a:off x="5044872" y="3226203"/>
              <a:ext cx="4256514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4631" tIns="47316" rIns="94631" bIns="47316" rtlCol="0" anchor="ctr"/>
            <a:lstStyle/>
            <a:p>
              <a:pPr algn="ctr">
                <a:spcBef>
                  <a:spcPts val="300"/>
                </a:spcBef>
              </a:pPr>
              <a:endParaRPr lang="pt-BR" sz="1200" b="1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pt-BR" sz="1200" b="1" smtClean="0">
                  <a:solidFill>
                    <a:schemeClr val="bg1"/>
                  </a:solidFill>
                  <a:latin typeface="Calibri" pitchFamily="34" charset="0"/>
                </a:rPr>
                <a:t>Empresas públicas e privadas</a:t>
              </a:r>
            </a:p>
            <a:p>
              <a:pPr algn="ctr"/>
              <a:endParaRPr lang="pt-BR" sz="1200" b="1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7151" y="3550366"/>
              <a:ext cx="4319391" cy="280222"/>
            </a:xfrm>
            <a:prstGeom prst="rect">
              <a:avLst/>
            </a:prstGeom>
            <a:noFill/>
          </p:spPr>
          <p:txBody>
            <a:bodyPr wrap="square" lIns="94631" tIns="47316" rIns="94631" bIns="47316" rtlCol="0">
              <a:spAutoFit/>
            </a:bodyPr>
            <a:lstStyle/>
            <a:p>
              <a:endParaRPr lang="pt-BR" sz="1200" b="1">
                <a:solidFill>
                  <a:srgbClr val="00009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334000" y="2438401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solidFill>
                  <a:srgbClr val="000090"/>
                </a:solidFill>
              </a:rPr>
              <a:t>Empresas de projecto e consultoria, empreiteiros de obras públicas, fornecedores de equipamento, empresas de gestão</a:t>
            </a:r>
            <a:endParaRPr lang="pt-BR" sz="1200" b="1" dirty="0">
              <a:solidFill>
                <a:srgbClr val="00009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3657600"/>
            <a:ext cx="2089578" cy="5000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Universidades e centros de investigação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7637" y="990600"/>
            <a:ext cx="606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0089D4"/>
                </a:solidFill>
                <a:latin typeface="Arial Rounded MT Bold" pitchFamily="34" charset="0"/>
              </a:rPr>
              <a:t>Uma Parceria… para quê?</a:t>
            </a:r>
            <a:endParaRPr lang="pt-BR" sz="3600" dirty="0">
              <a:solidFill>
                <a:srgbClr val="0089D4"/>
              </a:solidFill>
              <a:latin typeface="Arial Rounded MT Bold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4800" y="47244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- Construir no exterior uma </a:t>
            </a:r>
            <a:r>
              <a:rPr lang="pt-BR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imagem </a:t>
            </a: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coerente e global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04800" y="57150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- Actuar como uma </a:t>
            </a:r>
            <a:r>
              <a:rPr lang="pt-BR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“porta de entrada”</a:t>
            </a: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 para quem quiser 	conhecer o sector em Portugal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28194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- Procurar </a:t>
            </a:r>
            <a:r>
              <a:rPr lang="pt-BR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oportunidades </a:t>
            </a: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nos mercados globais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04800" y="38100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 Chamar a atenção desses mercados para as </a:t>
            </a:r>
            <a:r>
              <a:rPr lang="pt-BR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capacidades </a:t>
            </a: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de 	Portugal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04800" y="19050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PT" sz="240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 Promover uma maior internacionalização deste sector de 	actividade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9050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PT" sz="2400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 Promover uma maior internacionalização deste sector de 	actividade !</a:t>
            </a:r>
          </a:p>
        </p:txBody>
      </p:sp>
    </p:spTree>
    <p:extLst>
      <p:ext uri="{BB962C8B-B14F-4D97-AF65-F5344CB8AC3E}">
        <p14:creationId xmlns:p14="http://schemas.microsoft.com/office/powerpoint/2010/main" val="40000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21336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marL="355600" indent="-3556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- Gerar </a:t>
            </a:r>
            <a:r>
              <a:rPr lang="pt-PT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sinergias </a:t>
            </a: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entre diferentes entidades, estabelecer </a:t>
            </a:r>
            <a:r>
              <a:rPr lang="pt-PT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objectivos estratégicos </a:t>
            </a: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comuns e promover um desenvolvimento </a:t>
            </a:r>
            <a:r>
              <a:rPr lang="pt-PT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tecnológico </a:t>
            </a: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consistente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81000" y="5029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- Reforçar a </a:t>
            </a:r>
            <a:r>
              <a:rPr lang="pt-PT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cadeia de valor </a:t>
            </a: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do sector da água 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3581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marL="355600" indent="-3556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- Dotar as empresas portuguesas de um </a:t>
            </a:r>
            <a:r>
              <a:rPr lang="pt-PT" sz="24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instrumento </a:t>
            </a:r>
            <a:r>
              <a:rPr lang="pt-PT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que outros países europeus já têm </a:t>
            </a:r>
            <a:r>
              <a:rPr lang="pt-PT" sz="18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(França, Holanda, Alemanha, Dinamarca, Suécia)</a:t>
            </a:r>
          </a:p>
        </p:txBody>
      </p:sp>
    </p:spTree>
    <p:extLst>
      <p:ext uri="{BB962C8B-B14F-4D97-AF65-F5344CB8AC3E}">
        <p14:creationId xmlns:p14="http://schemas.microsoft.com/office/powerpoint/2010/main" val="6598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04361" y="4652400"/>
            <a:ext cx="27086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Dimensionamento de sistemas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Selecção de novas tecnologias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Termos de referência e especificações técnicas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Simulação 3D das obras projectadas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Conformidade ambiental dos projectos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5667" y="1357299"/>
            <a:ext cx="37921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Sistemas de previsão e modelação computacional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Sistemas de informação geográfica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Planeamento estratégico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Participação pública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Integração das componentes económica, ambiental e social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Planos directores (recursos hídricos, hidroelectricidade, água e saneamento)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762" y="4722633"/>
            <a:ext cx="22359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Telegestão e automação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Sistemas de apoio à decisão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Gestão integral dos serviços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Sistemas automáticos de operação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Gestão patrimonial de infra-estruturas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Monitorização e análises laboratoriais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7410" y="5858880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Gestão de projectos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Gestão do risco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Fiscalização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Construção civil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Fabrico, fornecimento e montagem de equipamentos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t-PT" sz="900" b="1" dirty="0" smtClean="0"/>
              <a:t>Instalações eléctricas, telegestão e automação</a:t>
            </a:r>
            <a:endParaRPr lang="pt-PT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41762" y="1514292"/>
            <a:ext cx="30429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Formação em áreas específicas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Regulamentação e Normalização técnicas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Sistemas de avaliação de desempenho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Assessoria à implementação de projectos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Supervisão e acompanhamento de contratos</a:t>
            </a:r>
          </a:p>
          <a:p>
            <a:pPr marL="85725" indent="-85725" algn="r">
              <a:buFont typeface="Arial" pitchFamily="34" charset="0"/>
              <a:buChar char="•"/>
            </a:pPr>
            <a:r>
              <a:rPr lang="pt-PT" sz="900" b="1" dirty="0" smtClean="0"/>
              <a:t>Preparação e gestão de processos de financiamento</a:t>
            </a:r>
          </a:p>
          <a:p>
            <a:pPr marL="85725" indent="-85725" algn="r">
              <a:buFont typeface="Arial" pitchFamily="34" charset="0"/>
              <a:buChar char="•"/>
            </a:pPr>
            <a:endParaRPr lang="pt-PT" sz="900" b="1" dirty="0" smtClean="0"/>
          </a:p>
          <a:p>
            <a:pPr marL="85725" indent="-85725" algn="r">
              <a:buFont typeface="Arial" pitchFamily="34" charset="0"/>
              <a:buChar char="•"/>
            </a:pPr>
            <a:endParaRPr lang="pt-PT" sz="900" b="1" dirty="0" smtClean="0"/>
          </a:p>
        </p:txBody>
      </p:sp>
      <p:grpSp>
        <p:nvGrpSpPr>
          <p:cNvPr id="2" name="Group 34"/>
          <p:cNvGrpSpPr/>
          <p:nvPr/>
        </p:nvGrpSpPr>
        <p:grpSpPr>
          <a:xfrm>
            <a:off x="3437127" y="2760256"/>
            <a:ext cx="2569599" cy="2249089"/>
            <a:chOff x="4275327" y="2760256"/>
            <a:chExt cx="2569599" cy="2249089"/>
          </a:xfrm>
        </p:grpSpPr>
        <p:sp>
          <p:nvSpPr>
            <p:cNvPr id="11" name="Oval 10"/>
            <p:cNvSpPr/>
            <p:nvPr/>
          </p:nvSpPr>
          <p:spPr>
            <a:xfrm>
              <a:off x="4702301" y="3152764"/>
              <a:ext cx="1702606" cy="1571636"/>
            </a:xfrm>
            <a:prstGeom prst="ellipse">
              <a:avLst/>
            </a:prstGeom>
            <a:solidFill>
              <a:srgbClr val="000090"/>
            </a:solidFill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 smtClean="0"/>
                <a:t>Regulação ambiental e dos serviços de águas</a:t>
              </a:r>
            </a:p>
            <a:p>
              <a:pPr algn="ctr"/>
              <a:endParaRPr lang="pt-PT" sz="1000" b="1" dirty="0" smtClean="0"/>
            </a:p>
            <a:p>
              <a:pPr algn="ctr"/>
              <a:r>
                <a:rPr lang="pt-PT" sz="1000" b="1" dirty="0" smtClean="0"/>
                <a:t>Investigação , Desenvolvimento e Inovação</a:t>
              </a:r>
            </a:p>
            <a:p>
              <a:pPr algn="ctr"/>
              <a:endParaRPr lang="pt-PT" sz="1000" b="1" dirty="0" smtClean="0"/>
            </a:p>
          </p:txBody>
        </p:sp>
        <p:sp>
          <p:nvSpPr>
            <p:cNvPr id="12" name="Right Arrow 11"/>
            <p:cNvSpPr/>
            <p:nvPr/>
          </p:nvSpPr>
          <p:spPr>
            <a:xfrm rot="20721005">
              <a:off x="6535361" y="3578727"/>
              <a:ext cx="309565" cy="214314"/>
            </a:xfrm>
            <a:prstGeom prst="rightArrow">
              <a:avLst/>
            </a:prstGeom>
            <a:solidFill>
              <a:srgbClr val="CC76F8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ight Arrow 12"/>
            <p:cNvSpPr/>
            <p:nvPr/>
          </p:nvSpPr>
          <p:spPr>
            <a:xfrm rot="2787489">
              <a:off x="6148646" y="4750382"/>
              <a:ext cx="285752" cy="232174"/>
            </a:xfrm>
            <a:prstGeom prst="rightArrow">
              <a:avLst/>
            </a:prstGeom>
            <a:solidFill>
              <a:srgbClr val="CC76F8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ight Arrow 13"/>
            <p:cNvSpPr/>
            <p:nvPr/>
          </p:nvSpPr>
          <p:spPr>
            <a:xfrm rot="11939027">
              <a:off x="4275327" y="3505425"/>
              <a:ext cx="309565" cy="214314"/>
            </a:xfrm>
            <a:prstGeom prst="rightArrow">
              <a:avLst/>
            </a:prstGeom>
            <a:solidFill>
              <a:srgbClr val="CC76F8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Right Arrow 14"/>
            <p:cNvSpPr/>
            <p:nvPr/>
          </p:nvSpPr>
          <p:spPr>
            <a:xfrm rot="8431739">
              <a:off x="4663805" y="4694134"/>
              <a:ext cx="309565" cy="214314"/>
            </a:xfrm>
            <a:prstGeom prst="rightArrow">
              <a:avLst/>
            </a:prstGeom>
            <a:solidFill>
              <a:srgbClr val="CC76F8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5389323" y="2787045"/>
              <a:ext cx="285752" cy="232174"/>
            </a:xfrm>
            <a:prstGeom prst="rightArrow">
              <a:avLst/>
            </a:prstGeom>
            <a:solidFill>
              <a:srgbClr val="CC76F8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149756" y="3929066"/>
              <a:ext cx="7739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28600" y="76200"/>
            <a:ext cx="2590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786980" y="571128"/>
            <a:ext cx="8280820" cy="648072"/>
          </a:xfrm>
          <a:prstGeom prst="rect">
            <a:avLst/>
          </a:prstGeom>
          <a:solidFill>
            <a:srgbClr val="00206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6535" y="692640"/>
            <a:ext cx="131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Gestão de Zonas Costeiras</a:t>
            </a:r>
            <a:endParaRPr lang="pt-PT" sz="1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4794" y="757809"/>
            <a:ext cx="1315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err="1" smtClean="0">
                <a:solidFill>
                  <a:schemeClr val="bg1"/>
                </a:solidFill>
              </a:rPr>
              <a:t>Governância</a:t>
            </a:r>
            <a:endParaRPr lang="pt-PT" sz="1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99150" y="753809"/>
            <a:ext cx="1944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Serviços de Águas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3930" y="685800"/>
            <a:ext cx="154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Empreendimentos Hidráulicos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03958" y="666690"/>
            <a:ext cx="194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Planeamento e Gestão de</a:t>
            </a:r>
          </a:p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Recursos Hídricos</a:t>
            </a:r>
          </a:p>
        </p:txBody>
      </p:sp>
      <p:graphicFrame>
        <p:nvGraphicFramePr>
          <p:cNvPr id="45" name="Diagram 44"/>
          <p:cNvGraphicFramePr/>
          <p:nvPr/>
        </p:nvGraphicFramePr>
        <p:xfrm>
          <a:off x="16764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5263" y="3085719"/>
            <a:ext cx="206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 smtClean="0">
                <a:solidFill>
                  <a:srgbClr val="000090"/>
                </a:solidFill>
              </a:rPr>
              <a:t>Cadeia de valor do sector da água</a:t>
            </a:r>
            <a:endParaRPr lang="pt-PT" sz="24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20" grpId="0"/>
      <p:bldGraphic spid="4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12 at 3.4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" y="652820"/>
            <a:ext cx="9906000" cy="623256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7747"/>
            <a:ext cx="9224993" cy="614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Os associados da PPA cobrem toda a cadeia de valor !</a:t>
            </a:r>
            <a:endParaRPr lang="pt-BR" sz="24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01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330200" y="914400"/>
            <a:ext cx="9575800" cy="5562600"/>
            <a:chOff x="304800" y="0"/>
            <a:chExt cx="8839200" cy="5562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828800"/>
              <a:ext cx="7808926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1"/>
            <p:cNvGrpSpPr/>
            <p:nvPr/>
          </p:nvGrpSpPr>
          <p:grpSpPr>
            <a:xfrm>
              <a:off x="304800" y="0"/>
              <a:ext cx="8839200" cy="1828800"/>
              <a:chOff x="304800" y="0"/>
              <a:chExt cx="8839200" cy="18288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04800" y="914400"/>
                <a:ext cx="2819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62600" y="0"/>
                <a:ext cx="3581400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09800" y="152400"/>
                <a:ext cx="3352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>
                <a:off x="1676400" y="762000"/>
                <a:ext cx="685800" cy="15240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72" y="109841"/>
            <a:ext cx="130016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7253" y="1524000"/>
            <a:ext cx="7279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0090"/>
                </a:solidFill>
              </a:rPr>
              <a:t>Áreas geográficas mais relevantes</a:t>
            </a:r>
          </a:p>
          <a:p>
            <a:pPr algn="ctr"/>
            <a:r>
              <a:rPr lang="pt-PT" sz="2000" b="1" dirty="0" smtClean="0">
                <a:solidFill>
                  <a:srgbClr val="FF0000"/>
                </a:solidFill>
              </a:rPr>
              <a:t>Triângulo Virtuoso (prioritário) e áreas complementares relevantes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9906000" cy="1004887"/>
          </a:xfrm>
          <a:prstGeom prst="rect">
            <a:avLst/>
          </a:prstGeom>
          <a:solidFill>
            <a:srgbClr val="17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2550870" y="533400"/>
            <a:ext cx="47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Oportunidades de negócio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330200" y="914400"/>
            <a:ext cx="9575800" cy="5562600"/>
            <a:chOff x="304800" y="0"/>
            <a:chExt cx="8839200" cy="5562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828800"/>
              <a:ext cx="7808926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0"/>
            <p:cNvGrpSpPr/>
            <p:nvPr/>
          </p:nvGrpSpPr>
          <p:grpSpPr>
            <a:xfrm>
              <a:off x="381000" y="228600"/>
              <a:ext cx="8610600" cy="4572000"/>
              <a:chOff x="381000" y="228600"/>
              <a:chExt cx="8610600" cy="4572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81000" y="381000"/>
                <a:ext cx="8610600" cy="44196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90800" y="228600"/>
                <a:ext cx="4191000" cy="30480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304800" y="0"/>
              <a:ext cx="8839200" cy="1828800"/>
              <a:chOff x="304800" y="0"/>
              <a:chExt cx="8839200" cy="18288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04800" y="914400"/>
                <a:ext cx="2819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62600" y="0"/>
                <a:ext cx="3581400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09800" y="152400"/>
                <a:ext cx="3352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>
                <a:off x="1676400" y="762000"/>
                <a:ext cx="685800" cy="15240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rot="120000" flipV="1">
              <a:off x="610316" y="1787756"/>
              <a:ext cx="20160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20000" flipV="1">
              <a:off x="6746284" y="1787756"/>
              <a:ext cx="20160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33400" y="152400"/>
            <a:ext cx="2514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72" y="109841"/>
            <a:ext cx="130016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97253" y="1524000"/>
            <a:ext cx="7279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0090"/>
                </a:solidFill>
              </a:rPr>
              <a:t>Áreas geográficas mais relevantes</a:t>
            </a:r>
          </a:p>
          <a:p>
            <a:pPr algn="ctr"/>
            <a:r>
              <a:rPr lang="pt-PT" sz="2000" b="1" dirty="0" smtClean="0">
                <a:solidFill>
                  <a:srgbClr val="FF0000"/>
                </a:solidFill>
              </a:rPr>
              <a:t>Triângulo Virtuoso (prioritário) e áreas complementares relevantes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52400"/>
            <a:ext cx="9906000" cy="1004887"/>
          </a:xfrm>
          <a:prstGeom prst="rect">
            <a:avLst/>
          </a:prstGeom>
          <a:solidFill>
            <a:srgbClr val="17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21"/>
          <p:cNvSpPr txBox="1"/>
          <p:nvPr/>
        </p:nvSpPr>
        <p:spPr>
          <a:xfrm>
            <a:off x="2550870" y="533400"/>
            <a:ext cx="47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Oportunidades de negócio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12 at 3.4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4" y="1223097"/>
            <a:ext cx="8278320" cy="544626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48744" y="725819"/>
            <a:ext cx="6012761" cy="614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Os associados da PPA há muito saíram da “zona de conforto</a:t>
            </a:r>
            <a:r>
              <a:rPr lang="pt-BR" sz="240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” !</a:t>
            </a:r>
            <a:endParaRPr lang="pt-BR" sz="24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8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0" y="0"/>
            <a:ext cx="506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419761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0090"/>
                </a:solidFill>
              </a:rPr>
              <a:t>A Presidência Alemã da UE</a:t>
            </a:r>
          </a:p>
          <a:p>
            <a:pPr algn="ctr"/>
            <a:r>
              <a:rPr lang="pt-PT" sz="2000" b="1" dirty="0" smtClean="0">
                <a:solidFill>
                  <a:srgbClr val="000090"/>
                </a:solidFill>
              </a:rPr>
              <a:t>promoveu em 2009 um estudo para </a:t>
            </a:r>
            <a:r>
              <a:rPr lang="pt-PT" sz="2000" b="1" dirty="0" smtClean="0">
                <a:solidFill>
                  <a:srgbClr val="800000"/>
                </a:solidFill>
              </a:rPr>
              <a:t>caracterizar o</a:t>
            </a:r>
            <a:r>
              <a:rPr lang="pt-PT" sz="2000" b="1" dirty="0" smtClean="0">
                <a:solidFill>
                  <a:srgbClr val="000090"/>
                </a:solidFill>
              </a:rPr>
              <a:t> </a:t>
            </a:r>
            <a:r>
              <a:rPr lang="pt-PT" sz="2000" b="1" dirty="0" smtClean="0">
                <a:solidFill>
                  <a:srgbClr val="800000"/>
                </a:solidFill>
              </a:rPr>
              <a:t>mercado global do ambiente </a:t>
            </a:r>
            <a:r>
              <a:rPr lang="pt-PT" sz="2000" b="1" dirty="0" smtClean="0">
                <a:solidFill>
                  <a:srgbClr val="000090"/>
                </a:solidFill>
              </a:rPr>
              <a:t>e tendências evolutivas</a:t>
            </a:r>
            <a:endParaRPr lang="pt-PT" sz="2000" b="1" dirty="0">
              <a:solidFill>
                <a:srgbClr val="00009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3184" y="2924944"/>
            <a:ext cx="3647152" cy="3688497"/>
            <a:chOff x="553184" y="3048000"/>
            <a:chExt cx="3647152" cy="3688497"/>
          </a:xfrm>
        </p:grpSpPr>
        <p:pic>
          <p:nvPicPr>
            <p:cNvPr id="4" name="Picture 3" descr="Mercado Ambiental Glob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4560168"/>
              <a:ext cx="1981200" cy="217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53184" y="3048000"/>
              <a:ext cx="36471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2000" b="1" dirty="0" smtClean="0">
                  <a:solidFill>
                    <a:srgbClr val="FF0000"/>
                  </a:solidFill>
                </a:rPr>
                <a:t>Crescimento de 6,5% ao ano</a:t>
              </a:r>
            </a:p>
            <a:p>
              <a:pPr algn="ctr"/>
              <a:endParaRPr lang="pt-PT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pt-PT" sz="2000" b="1" dirty="0" smtClean="0">
                  <a:solidFill>
                    <a:srgbClr val="FF0000"/>
                  </a:solidFill>
                </a:rPr>
                <a:t>Cerca de 1 650 biliões € em 2007</a:t>
              </a:r>
            </a:p>
            <a:p>
              <a:pPr algn="ctr"/>
              <a:r>
                <a:rPr lang="pt-PT" sz="2000" b="1" dirty="0" smtClean="0">
                  <a:solidFill>
                    <a:srgbClr val="FF0000"/>
                  </a:solidFill>
                </a:rPr>
                <a:t>3 100 biliões € em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7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560" y="1196752"/>
            <a:ext cx="441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90"/>
                </a:solidFill>
              </a:rPr>
              <a:t>2013: Um ano muito difícil... </a:t>
            </a:r>
            <a:endParaRPr lang="pt-BR" sz="28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3040" y="1196752"/>
            <a:ext cx="3833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0090"/>
                </a:solidFill>
              </a:rPr>
              <a:t>cheio de oportunidades</a:t>
            </a:r>
            <a:r>
              <a:rPr lang="pt-BR" sz="2800" b="1" dirty="0" smtClean="0">
                <a:solidFill>
                  <a:srgbClr val="000090"/>
                </a:solidFill>
              </a:rPr>
              <a:t>!</a:t>
            </a:r>
            <a:endParaRPr lang="pt-BR" sz="2800" b="1" dirty="0">
              <a:solidFill>
                <a:srgbClr val="00009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721031"/>
            <a:ext cx="9906000" cy="5164353"/>
            <a:chOff x="0" y="1721031"/>
            <a:chExt cx="9906000" cy="5164353"/>
          </a:xfrm>
        </p:grpSpPr>
        <p:pic>
          <p:nvPicPr>
            <p:cNvPr id="3" name="Picture 2" descr="Screen Shot 2014-02-12 at 3.45.1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1031"/>
              <a:ext cx="9906000" cy="516435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432720" y="2132856"/>
              <a:ext cx="1512168" cy="0"/>
            </a:xfrm>
            <a:prstGeom prst="line">
              <a:avLst/>
            </a:prstGeom>
            <a:ln w="38100" cmpd="sng">
              <a:solidFill>
                <a:srgbClr val="E35A0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45288" y="2132856"/>
              <a:ext cx="1944216" cy="0"/>
            </a:xfrm>
            <a:prstGeom prst="line">
              <a:avLst/>
            </a:prstGeom>
            <a:ln w="38100" cmpd="sng">
              <a:solidFill>
                <a:srgbClr val="E35A0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3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2 at 3.4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661"/>
            <a:ext cx="9906000" cy="3604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80" y="5301208"/>
            <a:ext cx="429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00000"/>
                </a:solidFill>
              </a:rPr>
              <a:t>Em 2013:</a:t>
            </a:r>
          </a:p>
          <a:p>
            <a:r>
              <a:rPr lang="pt-BR" sz="2400" b="1" dirty="0" smtClean="0">
                <a:solidFill>
                  <a:srgbClr val="800000"/>
                </a:solidFill>
              </a:rPr>
              <a:t>46% regrediu em termos globais</a:t>
            </a:r>
            <a:endParaRPr lang="pt-BR" sz="24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5071" y="5307693"/>
            <a:ext cx="519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00000"/>
                </a:solidFill>
              </a:rPr>
              <a:t>mas...</a:t>
            </a:r>
          </a:p>
          <a:p>
            <a:r>
              <a:rPr lang="pt-BR" sz="2400" b="1" dirty="0" smtClean="0">
                <a:solidFill>
                  <a:srgbClr val="800000"/>
                </a:solidFill>
              </a:rPr>
              <a:t>60% cresceu em termos internacionais!</a:t>
            </a:r>
            <a:endParaRPr lang="pt-BR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12 at 3.5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906000" cy="55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0031" y="685800"/>
            <a:ext cx="6757369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Principais atividades (2011 a 2013) </a:t>
            </a:r>
            <a:endParaRPr lang="pt-BR" sz="28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9392315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000090"/>
                </a:solidFill>
              </a:rPr>
              <a:t>Em conjunto com associações empresariais (AEP e AIP)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CC76F8"/>
                </a:solidFill>
              </a:rPr>
              <a:t>Em conjunto com o ministério que tutela o sector (MAOTE)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CC76F8"/>
                </a:solidFill>
              </a:rPr>
              <a:t>Em colaboração com instituições internacionais (UE, OCDE)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CC76F8"/>
                </a:solidFill>
              </a:rPr>
              <a:t>Em iniciativas exclusivas da PPA</a:t>
            </a:r>
            <a:endParaRPr lang="pt-PT" sz="2800" b="1" dirty="0">
              <a:solidFill>
                <a:srgbClr val="CC76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0" y="457200"/>
            <a:ext cx="4069113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Principais atividades</a:t>
            </a:r>
            <a:endParaRPr lang="pt-BR" sz="28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9392315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F2BCF8"/>
                </a:solidFill>
              </a:rPr>
              <a:t>Em conjunto com associações empresariais (AEP e AIP)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000090"/>
                </a:solidFill>
              </a:rPr>
              <a:t>Em conjunto com o ministério que tutela o sector (MAOTE)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CC76F8"/>
                </a:solidFill>
              </a:rPr>
              <a:t>Em colaboração com instituições internacionais (UE, OCDE)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CC76F8"/>
                </a:solidFill>
              </a:rPr>
              <a:t>Em iniciativas exclusivas da PPA</a:t>
            </a:r>
            <a:endParaRPr lang="pt-PT" sz="2800" b="1" dirty="0">
              <a:solidFill>
                <a:srgbClr val="CC76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1" y="1524000"/>
            <a:ext cx="91721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Recepção a delegações estrangeiras relevantes para o sector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Participação em comitivas de visitas oficiais relevantes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Colaboração na Cimeira Ibero-Americana dos Directores da Água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Colaboração na organização de eventos como o Seminário 	Europeu de </a:t>
            </a:r>
            <a:r>
              <a:rPr lang="pt-PT" sz="2400" b="1" dirty="0" err="1" smtClean="0">
                <a:solidFill>
                  <a:srgbClr val="000090"/>
                </a:solidFill>
              </a:rPr>
              <a:t>Eco-Inovação</a:t>
            </a:r>
            <a:r>
              <a:rPr lang="pt-PT" sz="2400" b="1" dirty="0" smtClean="0">
                <a:solidFill>
                  <a:srgbClr val="000090"/>
                </a:solidFill>
              </a:rPr>
              <a:t> dedicado à água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Apoio à Vice-Presidência da Plataforma UE – China para a Água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Participar na avaliação às políticas de ambiente (componente 	água) feitas pela CEE ONU (Marrocos, </a:t>
            </a:r>
            <a:r>
              <a:rPr lang="pt-PT" sz="2400" b="1" dirty="0" smtClean="0">
                <a:solidFill>
                  <a:srgbClr val="3366FF"/>
                </a:solidFill>
              </a:rPr>
              <a:t>Montenegro, Sérvia, ...</a:t>
            </a:r>
            <a:r>
              <a:rPr lang="pt-PT" sz="2400" b="1" dirty="0" smtClean="0">
                <a:solidFill>
                  <a:srgbClr val="000090"/>
                </a:solidFill>
              </a:rPr>
              <a:t>)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pt-PT" sz="2400" b="1" dirty="0" smtClean="0">
                <a:solidFill>
                  <a:srgbClr val="000090"/>
                </a:solidFill>
              </a:rPr>
              <a:t>   ...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19400" y="304800"/>
            <a:ext cx="6858000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Colaborações com o Ministério do Ambiente</a:t>
            </a:r>
            <a:endParaRPr lang="pt-BR" sz="24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0" y="457200"/>
            <a:ext cx="4069113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Principais atividades</a:t>
            </a:r>
            <a:endParaRPr lang="pt-BR" sz="28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9392315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F2BCF8"/>
                </a:solidFill>
              </a:rPr>
              <a:t>Em conjunto com associações empresariais (AEP e AIP)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F2BCF8"/>
                </a:solidFill>
              </a:rPr>
              <a:t>Em conjunto com o ministério que tutela o sector (MAOTE)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000090"/>
                </a:solidFill>
              </a:rPr>
              <a:t>Em colaboração com instituições internacionais (UE, OCDE)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CC76F8"/>
                </a:solidFill>
              </a:rPr>
              <a:t>Em iniciativas exclusivas da PPA</a:t>
            </a:r>
            <a:endParaRPr lang="pt-PT" sz="2800" b="1" dirty="0">
              <a:solidFill>
                <a:srgbClr val="CC76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0-09 at 5.13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480564" cy="1143000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690128" y="1447801"/>
            <a:ext cx="3987272" cy="2365920"/>
            <a:chOff x="5690128" y="1447800"/>
            <a:chExt cx="3987272" cy="2365921"/>
          </a:xfrm>
        </p:grpSpPr>
        <p:pic>
          <p:nvPicPr>
            <p:cNvPr id="5" name="Picture 4" descr="Screen shot 2012-10-09 at 5.07.07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0128" y="1447800"/>
              <a:ext cx="3987272" cy="19812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00800" y="3429000"/>
              <a:ext cx="265600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solidFill>
                    <a:srgbClr val="800000"/>
                  </a:solidFill>
                </a:rPr>
                <a:t>Francisco Nunes Correia</a:t>
              </a:r>
              <a:endParaRPr lang="en-GB" b="1" i="1" dirty="0">
                <a:solidFill>
                  <a:srgbClr val="800000"/>
                </a:solidFill>
              </a:endParaRPr>
            </a:p>
          </p:txBody>
        </p:sp>
      </p:grpSp>
      <p:pic>
        <p:nvPicPr>
          <p:cNvPr id="22" name="Picture 21" descr="Screen shot 2012-10-09 at 5.31.36 PM.png"/>
          <p:cNvPicPr>
            <a:picLocks noChangeAspect="1"/>
          </p:cNvPicPr>
          <p:nvPr/>
        </p:nvPicPr>
        <p:blipFill>
          <a:blip r:embed="rId4"/>
          <a:srcRect r="2075"/>
          <a:stretch>
            <a:fillRect/>
          </a:stretch>
        </p:blipFill>
        <p:spPr>
          <a:xfrm>
            <a:off x="3352802" y="0"/>
            <a:ext cx="6590285" cy="1143000"/>
          </a:xfrm>
          <a:prstGeom prst="rect">
            <a:avLst/>
          </a:prstGeom>
        </p:spPr>
      </p:pic>
      <p:grpSp>
        <p:nvGrpSpPr>
          <p:cNvPr id="4" name="Group 24"/>
          <p:cNvGrpSpPr/>
          <p:nvPr/>
        </p:nvGrpSpPr>
        <p:grpSpPr>
          <a:xfrm>
            <a:off x="5828213" y="3810000"/>
            <a:ext cx="3849187" cy="1299121"/>
            <a:chOff x="5828212" y="3810000"/>
            <a:chExt cx="3849188" cy="1299121"/>
          </a:xfrm>
        </p:grpSpPr>
        <p:pic>
          <p:nvPicPr>
            <p:cNvPr id="9" name="Picture 8" descr="Screen shot 2012-10-09 at 5.18.49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8212" y="3810000"/>
              <a:ext cx="3849188" cy="990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77000" y="4724400"/>
              <a:ext cx="272429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solidFill>
                    <a:srgbClr val="800000"/>
                  </a:solidFill>
                </a:rPr>
                <a:t>Rafaela </a:t>
              </a:r>
              <a:r>
                <a:rPr lang="en-GB" b="1" i="1" dirty="0" err="1" smtClean="0">
                  <a:solidFill>
                    <a:srgbClr val="800000"/>
                  </a:solidFill>
                </a:rPr>
                <a:t>Saldanha</a:t>
              </a:r>
              <a:r>
                <a:rPr lang="en-GB" b="1" i="1" dirty="0" smtClean="0">
                  <a:solidFill>
                    <a:srgbClr val="800000"/>
                  </a:solidFill>
                </a:rPr>
                <a:t> Matos</a:t>
              </a:r>
              <a:endParaRPr lang="en-GB" b="1" i="1" dirty="0">
                <a:solidFill>
                  <a:srgbClr val="800000"/>
                </a:solidFill>
              </a:endParaRPr>
            </a:p>
          </p:txBody>
        </p:sp>
      </p:grpSp>
      <p:pic>
        <p:nvPicPr>
          <p:cNvPr id="26" name="Picture 25" descr="Screen shot 2012-10-09 at 5.07.1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2" y="5356597"/>
            <a:ext cx="1295399" cy="1349003"/>
          </a:xfrm>
          <a:prstGeom prst="rect">
            <a:avLst/>
          </a:prstGeom>
        </p:spPr>
      </p:pic>
      <p:pic>
        <p:nvPicPr>
          <p:cNvPr id="11" name="Picture 10" descr="Screen Shot 2014-02-12 at 4.09.39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3852" r="4554" b="6261"/>
          <a:stretch/>
        </p:blipFill>
        <p:spPr>
          <a:xfrm>
            <a:off x="200472" y="2620264"/>
            <a:ext cx="5180924" cy="4049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64" y="1268760"/>
            <a:ext cx="45448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90"/>
                </a:solidFill>
              </a:rPr>
              <a:t>A </a:t>
            </a:r>
            <a:r>
              <a:rPr lang="pt-BR" b="1" dirty="0" smtClean="0">
                <a:solidFill>
                  <a:srgbClr val="800000"/>
                </a:solidFill>
              </a:rPr>
              <a:t>Parceria Europeia para a Inovação</a:t>
            </a:r>
          </a:p>
          <a:p>
            <a:r>
              <a:rPr lang="pt-BR" b="1" dirty="0" smtClean="0">
                <a:solidFill>
                  <a:srgbClr val="800000"/>
                </a:solidFill>
              </a:rPr>
              <a:t>no Domínio da Água </a:t>
            </a:r>
            <a:r>
              <a:rPr lang="pt-BR" b="1" dirty="0" smtClean="0">
                <a:solidFill>
                  <a:srgbClr val="000090"/>
                </a:solidFill>
              </a:rPr>
              <a:t>foi criada no Conselho</a:t>
            </a:r>
          </a:p>
          <a:p>
            <a:r>
              <a:rPr lang="pt-BR" b="1" dirty="0" smtClean="0">
                <a:solidFill>
                  <a:srgbClr val="000090"/>
                </a:solidFill>
              </a:rPr>
              <a:t>de Ambiente de 11 de junho de 2012</a:t>
            </a:r>
            <a:endParaRPr lang="pt-BR" b="1" dirty="0">
              <a:solidFill>
                <a:srgbClr val="000090"/>
              </a:solidFill>
            </a:endParaRPr>
          </a:p>
        </p:txBody>
      </p:sp>
      <p:pic>
        <p:nvPicPr>
          <p:cNvPr id="23" name="Picture 22" descr="Screen shot 2012-10-09 at 5.22.5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64" y="2276872"/>
            <a:ext cx="2195512" cy="344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3-01-24 at 4.58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-3176"/>
            <a:ext cx="9906001" cy="2060576"/>
          </a:xfrm>
          <a:prstGeom prst="rect">
            <a:avLst/>
          </a:prstGeom>
        </p:spPr>
      </p:pic>
      <p:pic>
        <p:nvPicPr>
          <p:cNvPr id="24" name="Picture 23" descr="Screen shot 2013-01-24 at 4.58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88" y="2286000"/>
            <a:ext cx="5435600" cy="584200"/>
          </a:xfrm>
          <a:prstGeom prst="rect">
            <a:avLst/>
          </a:prstGeom>
        </p:spPr>
      </p:pic>
      <p:pic>
        <p:nvPicPr>
          <p:cNvPr id="25" name="Picture 24" descr="Screen shot 2013-01-24 at 4.59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5035550"/>
            <a:ext cx="1828800" cy="1562100"/>
          </a:xfrm>
          <a:prstGeom prst="rect">
            <a:avLst/>
          </a:prstGeom>
        </p:spPr>
      </p:pic>
      <p:pic>
        <p:nvPicPr>
          <p:cNvPr id="29" name="Picture 28" descr="Screen shot 2013-01-24 at 5.04.1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971800"/>
            <a:ext cx="7389816" cy="99637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04800" y="4114800"/>
            <a:ext cx="6934200" cy="2171700"/>
            <a:chOff x="457200" y="2921000"/>
            <a:chExt cx="8610600" cy="2984500"/>
          </a:xfrm>
        </p:grpSpPr>
        <p:pic>
          <p:nvPicPr>
            <p:cNvPr id="30" name="Picture 29" descr="Screen shot 2013-01-24 at 5.03.42 P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5257800"/>
              <a:ext cx="8610600" cy="647700"/>
            </a:xfrm>
            <a:prstGeom prst="rect">
              <a:avLst/>
            </a:prstGeom>
          </p:spPr>
        </p:pic>
        <p:pic>
          <p:nvPicPr>
            <p:cNvPr id="31" name="Picture 30" descr="Screen shot 2013-01-24 at 5.03.30 P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2921000"/>
              <a:ext cx="8534400" cy="2336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26 at 7.2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-27384"/>
            <a:ext cx="9951376" cy="144016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128364" y="1556792"/>
            <a:ext cx="9245927" cy="4896544"/>
            <a:chOff x="128364" y="1556792"/>
            <a:chExt cx="9245927" cy="4896544"/>
          </a:xfrm>
        </p:grpSpPr>
        <p:pic>
          <p:nvPicPr>
            <p:cNvPr id="8" name="Picture 7" descr="Screen Shot 2013-05-26 at 7.28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4" y="1556792"/>
              <a:ext cx="7200900" cy="2959100"/>
            </a:xfrm>
            <a:prstGeom prst="rect">
              <a:avLst/>
            </a:prstGeom>
          </p:spPr>
        </p:pic>
        <p:pic>
          <p:nvPicPr>
            <p:cNvPr id="9" name="Picture 8" descr="Screen Shot 2013-05-26 at 7.25.5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72" y="4365104"/>
              <a:ext cx="5461000" cy="1765300"/>
            </a:xfrm>
            <a:prstGeom prst="rect">
              <a:avLst/>
            </a:prstGeom>
          </p:spPr>
        </p:pic>
        <p:pic>
          <p:nvPicPr>
            <p:cNvPr id="10" name="Picture 9" descr="Screen Shot 2013-05-26 at 7.26.10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136" y="4077072"/>
              <a:ext cx="3197155" cy="237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3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914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Como se desagrega pelos 6 principais sectores?</a:t>
            </a:r>
            <a:endParaRPr lang="pt-BR" sz="2400" b="1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3" name="Picture 4" descr="Áreas Ch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035" y="1676400"/>
            <a:ext cx="335956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57200" y="3276600"/>
            <a:ext cx="2819400" cy="1066800"/>
            <a:chOff x="152400" y="3352800"/>
            <a:chExt cx="2819400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649216"/>
              <a:ext cx="2135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800" b="1" dirty="0" smtClean="0">
                  <a:solidFill>
                    <a:srgbClr val="FF0000"/>
                  </a:solidFill>
                </a:rPr>
                <a:t>Energias Renováveis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362200" y="3352800"/>
              <a:ext cx="609600" cy="1066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82982" y="2124670"/>
            <a:ext cx="2822924" cy="1075730"/>
            <a:chOff x="6956382" y="2124670"/>
            <a:chExt cx="2822924" cy="1075730"/>
          </a:xfrm>
        </p:grpSpPr>
        <p:sp>
          <p:nvSpPr>
            <p:cNvPr id="9" name="TextBox 8"/>
            <p:cNvSpPr txBox="1"/>
            <p:nvPr/>
          </p:nvSpPr>
          <p:spPr>
            <a:xfrm>
              <a:off x="7642182" y="2277070"/>
              <a:ext cx="21371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800" b="1" dirty="0" smtClean="0">
                  <a:solidFill>
                    <a:srgbClr val="FF0000"/>
                  </a:solidFill>
                </a:rPr>
                <a:t>Gestão da Água</a:t>
              </a:r>
            </a:p>
            <a:p>
              <a:r>
                <a:rPr lang="pt-PT" sz="1200" b="1" dirty="0" smtClean="0">
                  <a:solidFill>
                    <a:srgbClr val="FF0000"/>
                  </a:solidFill>
                </a:rPr>
                <a:t>PT tem tradição, excelência</a:t>
              </a:r>
            </a:p>
            <a:p>
              <a:r>
                <a:rPr lang="pt-PT" sz="1200" b="1" dirty="0" smtClean="0">
                  <a:solidFill>
                    <a:srgbClr val="FF0000"/>
                  </a:solidFill>
                </a:rPr>
                <a:t>tecnológica e já alguma </a:t>
              </a:r>
              <a:r>
                <a:rPr lang="pt-PT" sz="1200" b="1" dirty="0" err="1" smtClean="0">
                  <a:solidFill>
                    <a:srgbClr val="FF0000"/>
                  </a:solidFill>
                </a:rPr>
                <a:t>expe-</a:t>
              </a:r>
              <a:endParaRPr lang="pt-PT" sz="1200" b="1" dirty="0" smtClean="0">
                <a:solidFill>
                  <a:srgbClr val="FF0000"/>
                </a:solidFill>
              </a:endParaRPr>
            </a:p>
            <a:p>
              <a:r>
                <a:rPr lang="pt-PT" sz="1200" b="1" dirty="0" err="1" smtClean="0">
                  <a:solidFill>
                    <a:srgbClr val="FF0000"/>
                  </a:solidFill>
                </a:rPr>
                <a:t>riência</a:t>
              </a:r>
              <a:r>
                <a:rPr lang="pt-PT" sz="1200" b="1" dirty="0" smtClean="0">
                  <a:solidFill>
                    <a:srgbClr val="FF0000"/>
                  </a:solidFill>
                </a:rPr>
                <a:t> de internacionalização</a:t>
              </a:r>
              <a:endParaRPr lang="pt-PT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6956382" y="2124670"/>
              <a:ext cx="609600" cy="1066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1800" y="2122270"/>
            <a:ext cx="2828604" cy="1090706"/>
            <a:chOff x="6977382" y="600000"/>
            <a:chExt cx="2828604" cy="1090706"/>
          </a:xfrm>
        </p:grpSpPr>
        <p:sp>
          <p:nvSpPr>
            <p:cNvPr id="13" name="TextBox 12"/>
            <p:cNvSpPr txBox="1"/>
            <p:nvPr/>
          </p:nvSpPr>
          <p:spPr>
            <a:xfrm>
              <a:off x="7668862" y="767376"/>
              <a:ext cx="21371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800" b="1" dirty="0" smtClean="0">
                  <a:solidFill>
                    <a:srgbClr val="800000"/>
                  </a:solidFill>
                </a:rPr>
                <a:t>Gestão da Água</a:t>
              </a:r>
            </a:p>
            <a:p>
              <a:r>
                <a:rPr lang="pt-PT" sz="1200" b="1" dirty="0" smtClean="0">
                  <a:solidFill>
                    <a:srgbClr val="800000"/>
                  </a:solidFill>
                </a:rPr>
                <a:t>PT tem tradição, excelência</a:t>
              </a:r>
            </a:p>
            <a:p>
              <a:r>
                <a:rPr lang="pt-PT" sz="1200" b="1" dirty="0" smtClean="0">
                  <a:solidFill>
                    <a:srgbClr val="800000"/>
                  </a:solidFill>
                </a:rPr>
                <a:t>tecnológica e já alguma </a:t>
              </a:r>
              <a:r>
                <a:rPr lang="pt-PT" sz="1200" b="1" dirty="0" err="1" smtClean="0">
                  <a:solidFill>
                    <a:srgbClr val="800000"/>
                  </a:solidFill>
                </a:rPr>
                <a:t>expe</a:t>
              </a:r>
              <a:r>
                <a:rPr lang="pt-PT" sz="1200" b="1" dirty="0" smtClean="0">
                  <a:solidFill>
                    <a:srgbClr val="800000"/>
                  </a:solidFill>
                </a:rPr>
                <a:t>-</a:t>
              </a:r>
            </a:p>
            <a:p>
              <a:r>
                <a:rPr lang="pt-PT" sz="1200" b="1" dirty="0" err="1" smtClean="0">
                  <a:solidFill>
                    <a:srgbClr val="800000"/>
                  </a:solidFill>
                </a:rPr>
                <a:t>riência</a:t>
              </a:r>
              <a:r>
                <a:rPr lang="pt-PT" sz="1200" b="1" dirty="0" smtClean="0">
                  <a:solidFill>
                    <a:srgbClr val="800000"/>
                  </a:solidFill>
                </a:rPr>
                <a:t> de internacionalização</a:t>
              </a:r>
              <a:endParaRPr lang="pt-PT" sz="1200" b="1" dirty="0">
                <a:solidFill>
                  <a:srgbClr val="8000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6977382" y="600000"/>
              <a:ext cx="609600" cy="1066800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496" y="1628800"/>
            <a:ext cx="2819400" cy="1066800"/>
            <a:chOff x="152400" y="3352800"/>
            <a:chExt cx="2819400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152400" y="3703548"/>
              <a:ext cx="2144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800" b="1" dirty="0" smtClean="0">
                  <a:solidFill>
                    <a:srgbClr val="FF0000"/>
                  </a:solidFill>
                </a:rPr>
                <a:t>Eficiência Energética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62200" y="3352800"/>
              <a:ext cx="609600" cy="1066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416" y="4437112"/>
            <a:ext cx="2819400" cy="1066800"/>
            <a:chOff x="152400" y="3352800"/>
            <a:chExt cx="2819400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152400" y="3649216"/>
              <a:ext cx="2061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1800" b="1" dirty="0" smtClean="0">
                  <a:solidFill>
                    <a:srgbClr val="FF0000"/>
                  </a:solidFill>
                </a:rPr>
                <a:t>Gestão de Resíduos</a:t>
              </a:r>
            </a:p>
            <a:p>
              <a:pPr algn="r"/>
              <a:r>
                <a:rPr lang="pt-PT" sz="1800" b="1" dirty="0" smtClean="0">
                  <a:solidFill>
                    <a:srgbClr val="FF0000"/>
                  </a:solidFill>
                </a:rPr>
                <a:t>e Reciclagem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362200" y="3352800"/>
              <a:ext cx="609600" cy="1066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6353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0" y="457200"/>
            <a:ext cx="4069113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Principais atividades</a:t>
            </a:r>
            <a:endParaRPr lang="pt-BR" sz="28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9392315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F2BCF8"/>
                </a:solidFill>
              </a:rPr>
              <a:t>Em conjunto com associações empresariais (AEP e AIP)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F2BCF8"/>
                </a:solidFill>
              </a:rPr>
              <a:t>Em conjunto com o ministério que tutela o sector (MAOTE)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F2BCF8"/>
                </a:solidFill>
              </a:rPr>
              <a:t>Em colaboração com instituições internacionais (UE, OCDE)</a:t>
            </a:r>
          </a:p>
          <a:p>
            <a:pPr>
              <a:spcAft>
                <a:spcPts val="4200"/>
              </a:spcAft>
              <a:buFont typeface="Arial"/>
              <a:buChar char="•"/>
            </a:pPr>
            <a:r>
              <a:rPr lang="pt-PT" sz="2800" b="1" dirty="0" smtClean="0">
                <a:solidFill>
                  <a:srgbClr val="000090"/>
                </a:solidFill>
              </a:rPr>
              <a:t>Em iniciativas exclusivas da PPA</a:t>
            </a:r>
            <a:endParaRPr lang="pt-PT" sz="28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49488" y="1002432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Iniciativas exclusivas da PPA</a:t>
            </a:r>
            <a:endParaRPr lang="pt-BR" sz="28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55167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pt-PT" sz="2400" b="1" dirty="0" smtClean="0">
                <a:solidFill>
                  <a:srgbClr val="000090"/>
                </a:solidFill>
              </a:rPr>
              <a:t>Organização de missões empresarias e contactos de alto nível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08892"/>
            <a:ext cx="931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</a:rPr>
              <a:t>1. Missão à Sérvia – Belgrado e </a:t>
            </a:r>
            <a:r>
              <a:rPr lang="pt-PT" sz="2400" b="1" dirty="0" err="1" smtClean="0">
                <a:solidFill>
                  <a:srgbClr val="FF0000"/>
                </a:solidFill>
              </a:rPr>
              <a:t>Bujanovac</a:t>
            </a:r>
            <a:r>
              <a:rPr lang="pt-PT" sz="2400" b="1" dirty="0" smtClean="0">
                <a:solidFill>
                  <a:srgbClr val="FF0000"/>
                </a:solidFill>
              </a:rPr>
              <a:t> (10 a 12 de Outubro de 2011)</a:t>
            </a:r>
            <a:endParaRPr lang="pt-PT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5562600"/>
            <a:ext cx="8382000" cy="1066800"/>
            <a:chOff x="76200" y="3886200"/>
            <a:chExt cx="9753600" cy="1733550"/>
          </a:xfrm>
        </p:grpSpPr>
        <p:pic>
          <p:nvPicPr>
            <p:cNvPr id="8" name="Picture 7" descr="DSC00160 cop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3886200"/>
              <a:ext cx="2311400" cy="1733550"/>
            </a:xfrm>
            <a:prstGeom prst="rect">
              <a:avLst/>
            </a:prstGeom>
          </p:spPr>
        </p:pic>
        <p:pic>
          <p:nvPicPr>
            <p:cNvPr id="9" name="Picture 8" descr="DSC00162 cop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3886200"/>
              <a:ext cx="2311200" cy="1733400"/>
            </a:xfrm>
            <a:prstGeom prst="rect">
              <a:avLst/>
            </a:prstGeom>
          </p:spPr>
        </p:pic>
        <p:pic>
          <p:nvPicPr>
            <p:cNvPr id="10" name="Picture 9" descr="DSC00170 cop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200" y="3886200"/>
              <a:ext cx="2311200" cy="1733400"/>
            </a:xfrm>
            <a:prstGeom prst="rect">
              <a:avLst/>
            </a:prstGeom>
          </p:spPr>
        </p:pic>
        <p:pic>
          <p:nvPicPr>
            <p:cNvPr id="11" name="Picture 10" descr="DSC00174 cop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600" y="3886200"/>
              <a:ext cx="2311200" cy="17334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143614" y="2818492"/>
            <a:ext cx="7621948" cy="826532"/>
            <a:chOff x="1143614" y="2818492"/>
            <a:chExt cx="7621948" cy="826532"/>
          </a:xfrm>
        </p:grpSpPr>
        <p:sp>
          <p:nvSpPr>
            <p:cNvPr id="7" name="TextBox 6"/>
            <p:cNvSpPr txBox="1"/>
            <p:nvPr/>
          </p:nvSpPr>
          <p:spPr>
            <a:xfrm>
              <a:off x="1143614" y="2818492"/>
              <a:ext cx="7621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b="1" dirty="0" smtClean="0">
                  <a:solidFill>
                    <a:srgbClr val="800000"/>
                  </a:solidFill>
                </a:rPr>
                <a:t>2. Missão à Tunísia – Tunes (12 a 15 de Novembro de 2012)</a:t>
              </a:r>
              <a:endParaRPr lang="pt-PT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9571" y="3275692"/>
              <a:ext cx="636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800" b="1" dirty="0" smtClean="0">
                  <a:solidFill>
                    <a:srgbClr val="800000"/>
                  </a:solidFill>
                </a:rPr>
                <a:t>Duplo objectivo: Banco Africano de Desenvolvimento e Bilateral</a:t>
              </a:r>
              <a:endParaRPr lang="pt-PT" sz="18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976064" y="3733800"/>
            <a:ext cx="8015536" cy="762004"/>
            <a:chOff x="976064" y="5867400"/>
            <a:chExt cx="8015536" cy="1260284"/>
          </a:xfrm>
        </p:grpSpPr>
        <p:sp>
          <p:nvSpPr>
            <p:cNvPr id="14" name="TextBox 13"/>
            <p:cNvSpPr txBox="1"/>
            <p:nvPr/>
          </p:nvSpPr>
          <p:spPr>
            <a:xfrm>
              <a:off x="976064" y="5867400"/>
              <a:ext cx="8015536" cy="763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rgbClr val="000090"/>
                  </a:solidFill>
                </a:rPr>
                <a:t>3. Missão a Moçambique - Maputo (27 a 31 de Maio de 2013</a:t>
              </a:r>
              <a:r>
                <a:rPr lang="pt-PT" sz="2400" b="1" dirty="0" smtClean="0">
                  <a:solidFill>
                    <a:srgbClr val="C437F8"/>
                  </a:solidFill>
                </a:rPr>
                <a:t>)</a:t>
              </a:r>
              <a:endParaRPr lang="pt-PT" sz="2400" b="1" dirty="0">
                <a:solidFill>
                  <a:srgbClr val="C437F8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45382" y="6516843"/>
              <a:ext cx="3618411" cy="61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 smtClean="0">
                  <a:solidFill>
                    <a:srgbClr val="C437F8"/>
                  </a:solidFill>
                </a:rPr>
                <a:t>Duplo objectivo: SILUSBA e Bilateral</a:t>
              </a:r>
              <a:endParaRPr lang="pt-PT" sz="1800" b="1" dirty="0">
                <a:solidFill>
                  <a:srgbClr val="C437F8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7742" y="4507468"/>
            <a:ext cx="9913742" cy="826532"/>
            <a:chOff x="-7742" y="4507468"/>
            <a:chExt cx="9913742" cy="826532"/>
          </a:xfrm>
        </p:grpSpPr>
        <p:sp>
          <p:nvSpPr>
            <p:cNvPr id="17" name="TextBox 16"/>
            <p:cNvSpPr txBox="1"/>
            <p:nvPr/>
          </p:nvSpPr>
          <p:spPr>
            <a:xfrm>
              <a:off x="-7742" y="4507468"/>
              <a:ext cx="9913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rgbClr val="E35A01"/>
                  </a:solidFill>
                </a:rPr>
                <a:t>4. Missão ao Banco Europeu para a Reconstrução e Desenvolvimento (BERD)</a:t>
              </a:r>
              <a:endParaRPr lang="pt-PT" sz="2400" b="1" dirty="0">
                <a:solidFill>
                  <a:srgbClr val="E35A0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0" y="4964668"/>
              <a:ext cx="3377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 smtClean="0">
                  <a:solidFill>
                    <a:srgbClr val="008000"/>
                  </a:solidFill>
                </a:rPr>
                <a:t>Londres, 16 de Setembro de 2013</a:t>
              </a:r>
              <a:endParaRPr lang="pt-PT" sz="18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1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08708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pt-PT" sz="2400" b="1" dirty="0" smtClean="0">
                <a:solidFill>
                  <a:srgbClr val="000090"/>
                </a:solidFill>
              </a:rPr>
              <a:t>5. Divulgação  quinzenal aos Associados de oportunidades internacionais  em projectos financiados pelas principais </a:t>
            </a:r>
            <a:r>
              <a:rPr lang="pt-PT" sz="2400" b="1" dirty="0" err="1" smtClean="0">
                <a:solidFill>
                  <a:srgbClr val="000090"/>
                </a:solidFill>
              </a:rPr>
              <a:t>IFI’s</a:t>
            </a:r>
            <a:endParaRPr lang="pt-PT" sz="2400" b="1" dirty="0" smtClean="0">
              <a:solidFill>
                <a:srgbClr val="000090"/>
              </a:solidFill>
            </a:endParaRPr>
          </a:p>
          <a:p>
            <a:pPr marL="758906" lvl="1" indent="-285750" algn="ctr"/>
            <a:endParaRPr lang="pt-PT" sz="2400" b="1" dirty="0" smtClean="0">
              <a:solidFill>
                <a:srgbClr val="002060"/>
              </a:solidFill>
            </a:endParaRPr>
          </a:p>
          <a:p>
            <a:pPr marL="758906" lvl="1" indent="-285750" algn="ctr"/>
            <a:r>
              <a:rPr lang="pt-PT" sz="2400" b="1" dirty="0" smtClean="0">
                <a:solidFill>
                  <a:srgbClr val="FF0000"/>
                </a:solidFill>
              </a:rPr>
              <a:t>Projectos activos (concursos lançados) e projectos em pipeline</a:t>
            </a:r>
          </a:p>
          <a:p>
            <a:pPr marL="758906" lvl="1" indent="-285750" algn="ctr"/>
            <a:r>
              <a:rPr lang="pt-PT" sz="2400" b="1" dirty="0" smtClean="0">
                <a:solidFill>
                  <a:srgbClr val="FF0000"/>
                </a:solidFill>
              </a:rPr>
              <a:t>Contactos dos responsáveis pelo projecto (locais e na IFI)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272480" y="3861048"/>
            <a:ext cx="9431818" cy="2703420"/>
            <a:chOff x="345718" y="3861048"/>
            <a:chExt cx="9431818" cy="2703420"/>
          </a:xfrm>
        </p:grpSpPr>
        <p:pic>
          <p:nvPicPr>
            <p:cNvPr id="6" name="Picture 5" descr="team work 2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198" r="-1" b="29219"/>
            <a:stretch/>
          </p:blipFill>
          <p:spPr>
            <a:xfrm>
              <a:off x="5033707" y="3933056"/>
              <a:ext cx="4743829" cy="2631412"/>
            </a:xfrm>
            <a:prstGeom prst="rect">
              <a:avLst/>
            </a:prstGeom>
          </p:spPr>
        </p:pic>
        <p:grpSp>
          <p:nvGrpSpPr>
            <p:cNvPr id="3" name="Group 1"/>
            <p:cNvGrpSpPr/>
            <p:nvPr/>
          </p:nvGrpSpPr>
          <p:grpSpPr>
            <a:xfrm>
              <a:off x="345718" y="3861048"/>
              <a:ext cx="8783746" cy="2664296"/>
              <a:chOff x="345718" y="3861048"/>
              <a:chExt cx="8783746" cy="266429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20552" y="3861048"/>
                <a:ext cx="82089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400" b="1" i="1" dirty="0" smtClean="0">
                    <a:solidFill>
                      <a:srgbClr val="000090"/>
                    </a:solidFill>
                  </a:rPr>
                  <a:t>Mais de 500 concursos internacionais divulgados por ano!</a:t>
                </a:r>
              </a:p>
            </p:txBody>
          </p:sp>
          <p:pic>
            <p:nvPicPr>
              <p:cNvPr id="7" name="Picture 6" descr="Screen shot 2012-10-09 at 3.55.02 PM.png"/>
              <p:cNvPicPr>
                <a:picLocks noChangeAspect="1"/>
              </p:cNvPicPr>
              <p:nvPr/>
            </p:nvPicPr>
            <p:blipFill rotWithShape="1">
              <a:blip r:embed="rId3"/>
              <a:srcRect l="41467" t="6890" r="1611" b="27353"/>
              <a:stretch/>
            </p:blipFill>
            <p:spPr>
              <a:xfrm>
                <a:off x="345718" y="4725144"/>
                <a:ext cx="4761586" cy="18002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555" r="12695" b="18656"/>
          <a:stretch>
            <a:fillRect/>
          </a:stretch>
        </p:blipFill>
        <p:spPr bwMode="auto">
          <a:xfrm flipV="1">
            <a:off x="2320129" y="2590800"/>
            <a:ext cx="758587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2130" y="1922151"/>
            <a:ext cx="9002870" cy="3411849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1" dirty="0" smtClean="0">
                <a:solidFill>
                  <a:srgbClr val="000090"/>
                </a:solidFill>
              </a:rPr>
              <a:t>O que quer que possuamos, duplica o seu valor quando temos a oportunidade de o partilhar com outros !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b="1" i="1" dirty="0" smtClean="0">
                <a:solidFill>
                  <a:srgbClr val="000090"/>
                </a:solidFill>
              </a:rPr>
              <a:t>JEAN-NICOLAS BOUILLY (1763-1842)</a:t>
            </a:r>
            <a:endParaRPr lang="pt-BR" sz="1800" b="1" i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30" y="1922151"/>
            <a:ext cx="9002870" cy="3411849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1" dirty="0" smtClean="0">
                <a:solidFill>
                  <a:srgbClr val="FF0000"/>
                </a:solidFill>
              </a:rPr>
              <a:t>O que quer que possuamos, duplica o seu valor quando temos a oportunidade de o partilhar com outros !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b="1" i="1" dirty="0" smtClean="0">
                <a:solidFill>
                  <a:srgbClr val="000090"/>
                </a:solidFill>
              </a:rPr>
              <a:t>JEAN-NICOLAS BOUILLY (1763-1842)</a:t>
            </a:r>
            <a:endParaRPr lang="pt-BR" sz="1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205" y="1143000"/>
            <a:ext cx="5832427" cy="5647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00090"/>
                </a:solidFill>
              </a:rPr>
              <a:t>Assembleia Geral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Presidente da Mesa: AEP - Dr. Paulo Nunes de Almeida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CONSULGAL - Eng. Rogério Monteiro Nunes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ENGIDRO - Eng. Francisco Lacerda e </a:t>
            </a:r>
            <a:r>
              <a:rPr lang="pt-PT" dirty="0" err="1" smtClean="0">
                <a:solidFill>
                  <a:srgbClr val="000090"/>
                </a:solidFill>
              </a:rPr>
              <a:t>Megre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 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b="1" dirty="0" smtClean="0">
                <a:solidFill>
                  <a:srgbClr val="000090"/>
                </a:solidFill>
              </a:rPr>
              <a:t>Conselho de Administração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Presidente: IST / CEHIDRO - Prof. Francisco Nunes Correia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ERSAR - Eng. Jaime Melo Baptista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APA - Arq. Luís </a:t>
            </a:r>
            <a:r>
              <a:rPr lang="pt-PT" dirty="0" err="1" smtClean="0">
                <a:solidFill>
                  <a:srgbClr val="000090"/>
                </a:solidFill>
              </a:rPr>
              <a:t>Morbey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APRH - Eng.ª Alexandra Serra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EFACEC - Eng. Fernando Ferreira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AEPSA - Eng. Pedro Amaral Jorge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err="1" smtClean="0">
                <a:solidFill>
                  <a:srgbClr val="000090"/>
                </a:solidFill>
              </a:rPr>
              <a:t>AdP</a:t>
            </a:r>
            <a:r>
              <a:rPr lang="pt-PT" dirty="0" smtClean="0">
                <a:solidFill>
                  <a:srgbClr val="000090"/>
                </a:solidFill>
              </a:rPr>
              <a:t> - Eng.º Cláudio de Jesus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UM - Prof. António Guerreiro de Brito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LNEC - Eng.ª Rafaela Matos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 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b="1" dirty="0" smtClean="0">
                <a:solidFill>
                  <a:srgbClr val="000090"/>
                </a:solidFill>
              </a:rPr>
              <a:t>Conselho Fiscal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Presidente: COBA - Eng. Luís Gusmão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APEMETA - Eng. Carlos </a:t>
            </a:r>
            <a:r>
              <a:rPr lang="pt-PT" dirty="0" err="1" smtClean="0">
                <a:solidFill>
                  <a:srgbClr val="000090"/>
                </a:solidFill>
              </a:rPr>
              <a:t>Iglésias</a:t>
            </a:r>
            <a:r>
              <a:rPr lang="pt-PT" dirty="0" smtClean="0">
                <a:solidFill>
                  <a:srgbClr val="000090"/>
                </a:solidFill>
              </a:rPr>
              <a:t> Ferreira</a:t>
            </a: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99005" y="2667000"/>
            <a:ext cx="609600" cy="2819400"/>
          </a:xfrm>
          <a:prstGeom prst="rightArrow">
            <a:avLst/>
          </a:prstGeom>
          <a:solidFill>
            <a:srgbClr val="FFC9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team work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05" t="16281" r="8565" b="6978"/>
          <a:stretch>
            <a:fillRect/>
          </a:stretch>
        </p:blipFill>
        <p:spPr>
          <a:xfrm>
            <a:off x="5060819" y="3962400"/>
            <a:ext cx="4845181" cy="28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1196752"/>
            <a:ext cx="1999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rgbClr val="800000"/>
                </a:solidFill>
              </a:rPr>
              <a:t>Contactos</a:t>
            </a:r>
            <a:r>
              <a:rPr lang="pt-BR" sz="3200" b="1" dirty="0" smtClean="0">
                <a:solidFill>
                  <a:srgbClr val="800000"/>
                </a:solidFill>
              </a:rPr>
              <a:t>:</a:t>
            </a:r>
            <a:endParaRPr lang="pt-BR" sz="3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team work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05" t="16281" r="8565" b="6978"/>
          <a:stretch>
            <a:fillRect/>
          </a:stretch>
        </p:blipFill>
        <p:spPr>
          <a:xfrm>
            <a:off x="5060819" y="3962400"/>
            <a:ext cx="4845181" cy="2865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987" y="4653136"/>
            <a:ext cx="3031925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No Porto (sede):</a:t>
            </a:r>
          </a:p>
          <a:p>
            <a:r>
              <a:rPr lang="pt-BR" dirty="0" smtClean="0"/>
              <a:t>Edifício de Serviços (a/c AEP)</a:t>
            </a:r>
          </a:p>
          <a:p>
            <a:r>
              <a:rPr lang="pt-BR" dirty="0" smtClean="0"/>
              <a:t>Av. Dr. António Macedo</a:t>
            </a:r>
          </a:p>
          <a:p>
            <a:r>
              <a:rPr lang="pt-BR" dirty="0" smtClean="0"/>
              <a:t>4450-617 Leça da Palmeira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Tel.: (+351) 229981500</a:t>
            </a:r>
          </a:p>
          <a:p>
            <a:r>
              <a:rPr lang="pt-BR" dirty="0" smtClean="0"/>
              <a:t>E-mail: </a:t>
            </a:r>
            <a:r>
              <a:rPr lang="pt-BR" sz="1800" dirty="0" err="1"/>
              <a:t>jsp.ppa@</a:t>
            </a:r>
            <a:r>
              <a:rPr lang="pt-BR" sz="1800" dirty="0" err="1" smtClean="0"/>
              <a:t>ersar.pt</a:t>
            </a:r>
            <a:endParaRPr lang="pt-B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102952" y="1916832"/>
            <a:ext cx="442611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Em Lisboa:</a:t>
            </a:r>
          </a:p>
          <a:p>
            <a:pPr>
              <a:spcBef>
                <a:spcPts val="600"/>
              </a:spcBef>
            </a:pPr>
            <a:r>
              <a:rPr lang="pt-BR" sz="2000" dirty="0" smtClean="0"/>
              <a:t>Dr. João Simão Pires</a:t>
            </a:r>
          </a:p>
          <a:p>
            <a:r>
              <a:rPr lang="pt-BR" sz="2000" dirty="0" err="1" smtClean="0"/>
              <a:t>Director</a:t>
            </a:r>
            <a:r>
              <a:rPr lang="pt-BR" sz="2000" dirty="0" smtClean="0"/>
              <a:t> Executivo</a:t>
            </a:r>
            <a:endParaRPr lang="pt-BR" sz="2000" dirty="0"/>
          </a:p>
          <a:p>
            <a:r>
              <a:rPr lang="pt-BR" sz="2000" dirty="0" smtClean="0"/>
              <a:t>Centro Empresarial Torres de Lisboa</a:t>
            </a:r>
          </a:p>
          <a:p>
            <a:r>
              <a:rPr lang="pt-BR" sz="2000" dirty="0" smtClean="0"/>
              <a:t>Rua Tomás da Fonseca, Torre </a:t>
            </a:r>
            <a:r>
              <a:rPr lang="pt-BR" sz="2000" dirty="0" err="1" smtClean="0"/>
              <a:t>G</a:t>
            </a:r>
            <a:r>
              <a:rPr lang="pt-BR" sz="2000" dirty="0" smtClean="0"/>
              <a:t> – 7º piso</a:t>
            </a:r>
          </a:p>
          <a:p>
            <a:r>
              <a:rPr lang="pt-BR" sz="2000" dirty="0" smtClean="0"/>
              <a:t>1600-209 Lisboa</a:t>
            </a:r>
          </a:p>
          <a:p>
            <a:pPr>
              <a:spcBef>
                <a:spcPts val="600"/>
              </a:spcBef>
            </a:pPr>
            <a:r>
              <a:rPr lang="pt-BR" sz="2000" dirty="0" smtClean="0"/>
              <a:t>Tel.: (+351) 210052209</a:t>
            </a:r>
          </a:p>
          <a:p>
            <a:r>
              <a:rPr lang="pt-BR" sz="2000" dirty="0" smtClean="0"/>
              <a:t>E-mail: </a:t>
            </a:r>
            <a:r>
              <a:rPr lang="pt-BR" sz="2000" dirty="0" err="1" smtClean="0"/>
              <a:t>jsp.ppa@ersar.pt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574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0802" y="6440685"/>
            <a:ext cx="1023910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5649524" y="4213234"/>
            <a:ext cx="3869558" cy="972719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r>
              <a:rPr lang="pt-BR" b="1" smtClean="0">
                <a:solidFill>
                  <a:schemeClr val="bg1"/>
                </a:solidFill>
              </a:rPr>
              <a:t>um contributo português para  o desenvolvimento do sector da Água no Mundo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42" y="6000769"/>
            <a:ext cx="4953033" cy="495666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 algn="just"/>
            <a:r>
              <a:rPr lang="pt-BR" sz="1200" i="1" smtClean="0">
                <a:solidFill>
                  <a:schemeClr val="bg1"/>
                </a:solidFill>
              </a:rPr>
              <a:t>Whatever we possess becomes of double value when we have the opportunity of sharing it with others. </a:t>
            </a:r>
            <a:r>
              <a:rPr lang="pt-BR" sz="1400" b="1" i="1" smtClean="0">
                <a:solidFill>
                  <a:schemeClr val="bg1"/>
                </a:solidFill>
              </a:rPr>
              <a:t>BOILLY</a:t>
            </a:r>
            <a:endParaRPr lang="pt-BR" sz="1400" b="1" i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9521" y="5357830"/>
            <a:ext cx="1779997" cy="264833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r>
              <a:rPr lang="pt-BR" sz="1100" smtClean="0">
                <a:solidFill>
                  <a:schemeClr val="bg1"/>
                </a:solidFill>
              </a:rPr>
              <a:t>24 de Setembro 2009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1365" y="11017"/>
            <a:ext cx="386921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174" t="25208" r="20659" b="15000"/>
          <a:stretch>
            <a:fillRect/>
          </a:stretch>
        </p:blipFill>
        <p:spPr bwMode="auto">
          <a:xfrm>
            <a:off x="1" y="-22"/>
            <a:ext cx="9940567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71733" y="4318337"/>
            <a:ext cx="5510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mtClean="0">
                <a:solidFill>
                  <a:srgbClr val="95B6F9"/>
                </a:solidFill>
              </a:rPr>
              <a:t>Muito </a:t>
            </a:r>
            <a:r>
              <a:rPr lang="pt-BR" sz="6000" b="1" smtClean="0">
                <a:solidFill>
                  <a:srgbClr val="000090"/>
                </a:solidFill>
              </a:rPr>
              <a:t>Obrigado</a:t>
            </a:r>
            <a:r>
              <a:rPr lang="pt-BR" sz="6000" b="1" smtClean="0">
                <a:solidFill>
                  <a:srgbClr val="090755"/>
                </a:solidFill>
              </a:rPr>
              <a:t>! </a:t>
            </a:r>
            <a:endParaRPr lang="pt-BR" sz="6000" b="1">
              <a:solidFill>
                <a:srgbClr val="0907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680" y="587514"/>
            <a:ext cx="7073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mtClean="0">
                <a:solidFill>
                  <a:srgbClr val="000090"/>
                </a:solidFill>
              </a:rPr>
              <a:t>Parceria Portuguesa para a Água</a:t>
            </a:r>
            <a:endParaRPr lang="pt-BR" sz="4000" b="1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5768" y="6400800"/>
            <a:ext cx="150827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err="1" smtClean="0">
                <a:solidFill>
                  <a:srgbClr val="000090"/>
                </a:solidFill>
              </a:rPr>
              <a:t>www.ppa.pt</a:t>
            </a:r>
            <a:endParaRPr lang="pt-PT" b="1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219200"/>
            <a:ext cx="883304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000090"/>
                </a:solidFill>
                <a:ea typeface="+mj-ea"/>
                <a:cs typeface="+mj-cs"/>
              </a:rPr>
              <a:t>Portugal adquiriu e desenvolveu experiência significativa</a:t>
            </a:r>
            <a:endParaRPr lang="pt-BR" sz="2800" b="1" dirty="0">
              <a:solidFill>
                <a:srgbClr val="000090"/>
              </a:solidFill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1" y="1981200"/>
            <a:ext cx="47243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dirty="0" smtClean="0">
                <a:solidFill>
                  <a:srgbClr val="800000"/>
                </a:solidFill>
                <a:ea typeface="+mj-ea"/>
                <a:cs typeface="Arial"/>
              </a:rPr>
              <a:t>Planeamento e gestão dos recursos hídricos</a:t>
            </a:r>
            <a:endParaRPr lang="pt-BR" sz="1800" b="1" dirty="0">
              <a:solidFill>
                <a:srgbClr val="800000"/>
              </a:solidFill>
              <a:ea typeface="+mj-ea"/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599" y="4800600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dirty="0" smtClean="0">
                <a:solidFill>
                  <a:srgbClr val="800000"/>
                </a:solidFill>
                <a:ea typeface="+mj-ea"/>
                <a:cs typeface="Arial"/>
              </a:rPr>
              <a:t>Instituições para a gestão da água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dirty="0" smtClean="0">
                <a:solidFill>
                  <a:srgbClr val="800000"/>
                </a:solidFill>
                <a:ea typeface="+mj-ea"/>
                <a:cs typeface="Arial"/>
              </a:rPr>
              <a:t>e governância</a:t>
            </a:r>
            <a:endParaRPr lang="pt-BR" sz="1800" b="1" dirty="0">
              <a:solidFill>
                <a:srgbClr val="800000"/>
              </a:solidFill>
              <a:ea typeface="+mj-ea"/>
              <a:cs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1" y="2743200"/>
            <a:ext cx="4191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dirty="0" smtClean="0">
                <a:solidFill>
                  <a:srgbClr val="800000"/>
                </a:solidFill>
                <a:ea typeface="+mj-ea"/>
                <a:cs typeface="Arial"/>
              </a:rPr>
              <a:t>Abastecimento, saneamento e regulação</a:t>
            </a:r>
            <a:endParaRPr lang="pt-BR" sz="1800" b="1" dirty="0">
              <a:solidFill>
                <a:srgbClr val="800000"/>
              </a:solidFill>
              <a:ea typeface="+mj-ea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1423" y="4114800"/>
            <a:ext cx="41981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dirty="0" smtClean="0">
                <a:solidFill>
                  <a:srgbClr val="800000"/>
                </a:solidFill>
                <a:ea typeface="+mj-ea"/>
                <a:cs typeface="Arial"/>
              </a:rPr>
              <a:t>Planeamento e gestão da zona costeira</a:t>
            </a:r>
            <a:endParaRPr lang="pt-BR" sz="1800" b="1" dirty="0">
              <a:solidFill>
                <a:srgbClr val="800000"/>
              </a:solidFill>
              <a:ea typeface="+mj-ea"/>
              <a:cs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1" y="3429000"/>
            <a:ext cx="3200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b="1" dirty="0" smtClean="0">
                <a:solidFill>
                  <a:srgbClr val="800000"/>
                </a:solidFill>
                <a:ea typeface="+mj-ea"/>
                <a:cs typeface="Arial"/>
              </a:rPr>
              <a:t>Empreendimentos hidráulicos</a:t>
            </a:r>
            <a:endParaRPr lang="pt-BR" sz="1800" b="1" dirty="0">
              <a:solidFill>
                <a:srgbClr val="800000"/>
              </a:solidFill>
              <a:ea typeface="+mj-ea"/>
              <a:cs typeface="Arial"/>
            </a:endParaRPr>
          </a:p>
        </p:txBody>
      </p:sp>
      <p:pic>
        <p:nvPicPr>
          <p:cNvPr id="10" name="Picture 9" descr="Screen shot 2012-10-09 at 5.55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209800"/>
            <a:ext cx="5002646" cy="37338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1" y="6093296"/>
            <a:ext cx="944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... e participa </a:t>
            </a:r>
            <a:r>
              <a:rPr lang="pt-BR" sz="2000" dirty="0" err="1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activamente</a:t>
            </a:r>
            <a:r>
              <a:rPr lang="pt-BR" sz="20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 em instituições internacionais: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	</a:t>
            </a:r>
            <a:r>
              <a:rPr lang="pt-BR" sz="20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		</a:t>
            </a:r>
            <a:r>
              <a:rPr lang="pt-BR" sz="20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OCDE, CEE ONU, BM, BEI, BERD, IWA, CE, etc. </a:t>
            </a:r>
            <a:endParaRPr lang="pt-BR" sz="2000" dirty="0">
              <a:solidFill>
                <a:srgbClr val="80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49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6496" y="914400"/>
            <a:ext cx="9145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600" b="1" dirty="0" smtClean="0">
                <a:solidFill>
                  <a:srgbClr val="800000"/>
                </a:solidFill>
                <a:ea typeface="+mj-ea"/>
                <a:cs typeface="+mj-cs"/>
              </a:rPr>
              <a:t>Planeamento e gestão de recursos hídricos</a:t>
            </a:r>
            <a:endParaRPr lang="pt-PT" sz="36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32520" y="1905000"/>
            <a:ext cx="7543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uma nova e avançada Lei da Água (2005)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32520" y="2438400"/>
            <a:ext cx="87129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criação de Administrações de Região Hidrográfica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2520" y="2971800"/>
            <a:ext cx="907300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preparação de planos nacional e de bacia hidrográfica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32520" y="3581400"/>
            <a:ext cx="8784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um sistema de licenciamento rigoroso mas flexível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32521" y="4191000"/>
            <a:ext cx="7467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um novo regime económico-financeiro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32521" y="48006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um plano de valorização do potencial hidroeléctrico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32520" y="53340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desenvolvimento de </a:t>
            </a:r>
            <a:r>
              <a:rPr lang="pt-PT" sz="2400" b="1" dirty="0" err="1" smtClean="0">
                <a:solidFill>
                  <a:srgbClr val="000090"/>
                </a:solidFill>
                <a:latin typeface="Arial Rounded MT Bold" pitchFamily="34" charset="0"/>
              </a:rPr>
              <a:t>projectos</a:t>
            </a: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 de requalificação fluvial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32520" y="5867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desenvolvimento dos acordos Luso-</a:t>
            </a:r>
            <a:r>
              <a:rPr lang="pt-PT" sz="2400" b="1" dirty="0" err="1" smtClean="0">
                <a:solidFill>
                  <a:srgbClr val="000090"/>
                </a:solidFill>
                <a:latin typeface="Arial Rounded MT Bold" pitchFamily="34" charset="0"/>
              </a:rPr>
              <a:t>Espanhois</a:t>
            </a:r>
            <a:endParaRPr lang="pt-PT" sz="2400" b="1" dirty="0" smtClean="0">
              <a:solidFill>
                <a:srgbClr val="00009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76536" y="1196752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Sistema </a:t>
            </a:r>
            <a:r>
              <a:rPr lang="pt-PT" sz="3600" b="1" dirty="0" smtClean="0">
                <a:solidFill>
                  <a:srgbClr val="800000"/>
                </a:solidFill>
                <a:ea typeface="+mj-ea"/>
                <a:cs typeface="+mj-cs"/>
              </a:rPr>
              <a:t>institucional</a:t>
            </a:r>
            <a:r>
              <a:rPr lang="pt-PT" sz="3200" b="1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 e governança</a:t>
            </a:r>
            <a:endParaRPr lang="pt-PT" sz="3200" b="1" dirty="0">
              <a:solidFill>
                <a:srgbClr val="80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2480" y="2747392"/>
            <a:ext cx="9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Conselhos de Região Hidrográfica com participação das 	entidades e sectores interessados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72481" y="3438872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práticas generalizadas de “e-</a:t>
            </a:r>
            <a:r>
              <a:rPr lang="pt-PT" sz="2400" b="1" dirty="0" err="1" smtClean="0">
                <a:solidFill>
                  <a:srgbClr val="000090"/>
                </a:solidFill>
                <a:latin typeface="Arial Rounded MT Bold" pitchFamily="34" charset="0"/>
              </a:rPr>
              <a:t>government</a:t>
            </a: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72481" y="4048472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criação de Associações de Utilizadores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72480" y="4658072"/>
            <a:ext cx="96335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contratos-programa entre as administrações central e local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2480" y="5411688"/>
            <a:ext cx="95050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delegação contratualizada de competências nos municípios 	e nas Associações de Utilizadores</a:t>
            </a:r>
          </a:p>
        </p:txBody>
      </p:sp>
    </p:spTree>
    <p:extLst>
      <p:ext uri="{BB962C8B-B14F-4D97-AF65-F5344CB8AC3E}">
        <p14:creationId xmlns:p14="http://schemas.microsoft.com/office/powerpoint/2010/main" val="25602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0552" y="1268760"/>
            <a:ext cx="799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600" b="1" dirty="0" smtClean="0">
                <a:solidFill>
                  <a:srgbClr val="800000"/>
                </a:solidFill>
                <a:ea typeface="+mj-ea"/>
                <a:cs typeface="+mj-cs"/>
              </a:rPr>
              <a:t>Planeamento e gestão da zona costeira</a:t>
            </a:r>
            <a:endParaRPr lang="pt-PT" sz="36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504" y="2708920"/>
            <a:ext cx="9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ordenamento de zonas costeiras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8505" y="3443808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valorização e ordenamento de praias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8505" y="4226024"/>
            <a:ext cx="87129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controlo dos processos erosivos e outras intervenções 	de engenharia costeira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8504" y="4979640"/>
            <a:ext cx="85689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</a:t>
            </a:r>
            <a:r>
              <a:rPr lang="pt-PT" sz="2400" b="1" dirty="0" err="1" smtClean="0">
                <a:solidFill>
                  <a:srgbClr val="000090"/>
                </a:solidFill>
                <a:latin typeface="Arial Rounded MT Bold" pitchFamily="34" charset="0"/>
              </a:rPr>
              <a:t>protecção</a:t>
            </a: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 dos ecossistemas costeiros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88505" y="5733256"/>
            <a:ext cx="81369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engenharia portuária</a:t>
            </a:r>
          </a:p>
        </p:txBody>
      </p:sp>
    </p:spTree>
    <p:extLst>
      <p:ext uri="{BB962C8B-B14F-4D97-AF65-F5344CB8AC3E}">
        <p14:creationId xmlns:p14="http://schemas.microsoft.com/office/powerpoint/2010/main" val="37199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838200"/>
            <a:ext cx="8617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600" b="1" dirty="0" smtClean="0">
                <a:solidFill>
                  <a:srgbClr val="800000"/>
                </a:solidFill>
                <a:ea typeface="+mj-ea"/>
                <a:cs typeface="+mj-cs"/>
              </a:rPr>
              <a:t>Serviços de águas e regulação</a:t>
            </a:r>
            <a:endParaRPr lang="pt-PT" sz="36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88504" y="2904728"/>
            <a:ext cx="6781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políticas consistentes de investimento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8505" y="343812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um “</a:t>
            </a:r>
            <a:r>
              <a:rPr lang="pt-PT" sz="2400" b="1" dirty="0" err="1" smtClean="0">
                <a:solidFill>
                  <a:srgbClr val="000090"/>
                </a:solidFill>
                <a:latin typeface="Arial Rounded MT Bold" pitchFamily="34" charset="0"/>
              </a:rPr>
              <a:t>mix</a:t>
            </a: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” interessante de públicos e privados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88505" y="3971528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grande atenção dada à regulação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8505" y="4509120"/>
            <a:ext cx="7467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tecnologia ao nível do “estado da arte”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88505" y="511872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… um “boom” nos níveis de atendimento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</a:rPr>
              <a:t>     (quantidade, qualidade e controlo sanitário)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88505" y="1990328"/>
            <a:ext cx="98650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estratégias de médio e longo prazo </a:t>
            </a:r>
            <a:r>
              <a:rPr lang="pt-PT" sz="16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(PEAASAR I, PEAASAR II, PENSAAR)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88505" y="2447528"/>
            <a:ext cx="6781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400" b="1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clarificação das responsabilidades </a:t>
            </a:r>
          </a:p>
        </p:txBody>
      </p:sp>
    </p:spTree>
    <p:extLst>
      <p:ext uri="{BB962C8B-B14F-4D97-AF65-F5344CB8AC3E}">
        <p14:creationId xmlns:p14="http://schemas.microsoft.com/office/powerpoint/2010/main" val="27977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971801" y="890607"/>
            <a:ext cx="632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 Rounded MT Bold"/>
                <a:ea typeface="+mj-ea"/>
                <a:cs typeface="Arial Rounded MT Bold"/>
              </a:rPr>
              <a:t>Um crescimento muito acentuado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 Rounded MT Bold"/>
                <a:ea typeface="+mj-ea"/>
                <a:cs typeface="Arial Rounded MT Bold"/>
              </a:rPr>
              <a:t>nos níveis de atendimento</a:t>
            </a:r>
            <a:endParaRPr kumimoji="0" lang="pt-BR" sz="2800" b="1" i="0" u="none" strike="noStrike" kern="0" cap="none" spc="0" normalizeH="0" baseline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 Rounded MT Bold"/>
              <a:ea typeface="+mj-ea"/>
              <a:cs typeface="Arial Rounded MT Bold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233362" y="2649513"/>
            <a:ext cx="6300798" cy="1312886"/>
            <a:chOff x="80961" y="2063707"/>
            <a:chExt cx="6300798" cy="1312887"/>
          </a:xfrm>
        </p:grpSpPr>
        <p:grpSp>
          <p:nvGrpSpPr>
            <p:cNvPr id="3" name="Group 37"/>
            <p:cNvGrpSpPr/>
            <p:nvPr/>
          </p:nvGrpSpPr>
          <p:grpSpPr>
            <a:xfrm>
              <a:off x="80961" y="2063707"/>
              <a:ext cx="6300798" cy="1312887"/>
              <a:chOff x="80961" y="2063707"/>
              <a:chExt cx="6300798" cy="1312887"/>
            </a:xfrm>
          </p:grpSpPr>
          <p:pic>
            <p:nvPicPr>
              <p:cNvPr id="5" name="Picture 11" descr="Image Preview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81286" y="2063707"/>
                <a:ext cx="1285884" cy="1266949"/>
              </a:xfrm>
              <a:prstGeom prst="roundRect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80961" y="2217003"/>
                <a:ext cx="2738438" cy="83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pt-BR" sz="1600" b="1" dirty="0" smtClean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Narrow" charset="0"/>
                  </a:rPr>
                  <a:t>Percentagem da população com acesso a sistemas públicos</a:t>
                </a:r>
              </a:p>
              <a:p>
                <a:pPr algn="r"/>
                <a:r>
                  <a:rPr lang="pt-BR" sz="1600" b="1" dirty="0" smtClean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Narrow" charset="0"/>
                  </a:rPr>
                  <a:t>de abastecimento de água</a:t>
                </a:r>
                <a:endParaRPr lang="pt-BR" sz="16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4452953" y="2090710"/>
                <a:ext cx="1928806" cy="1285884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881313" y="2305036"/>
              <a:ext cx="1357313" cy="83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800" b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80%</a:t>
              </a:r>
              <a:endParaRPr lang="pt-BR" sz="48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676276" y="4343400"/>
            <a:ext cx="5857864" cy="1428760"/>
            <a:chOff x="523875" y="4591040"/>
            <a:chExt cx="5857864" cy="1428760"/>
          </a:xfrm>
        </p:grpSpPr>
        <p:pic>
          <p:nvPicPr>
            <p:cNvPr id="7" name="Picture 19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1286" y="4591040"/>
              <a:ext cx="1285884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23875" y="4706923"/>
              <a:ext cx="221456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pt-BR" sz="1600" b="1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População com acesso a sistemas públicos de águas residuais com tratamento adequado</a:t>
              </a:r>
              <a:endParaRPr lang="pt-BR" sz="1600" b="1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452933" y="4733916"/>
              <a:ext cx="192880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schemeClr val="tx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881313" y="4903773"/>
              <a:ext cx="1357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800" b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30%</a:t>
              </a:r>
              <a:endParaRPr lang="pt-BR" sz="48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6534151" y="2671754"/>
            <a:ext cx="1571625" cy="1266949"/>
            <a:chOff x="6381750" y="2085947"/>
            <a:chExt cx="1571625" cy="1266949"/>
          </a:xfrm>
        </p:grpSpPr>
        <p:pic>
          <p:nvPicPr>
            <p:cNvPr id="13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4647" y="2085947"/>
              <a:ext cx="1285884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6381750" y="2305036"/>
              <a:ext cx="15716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94%</a:t>
              </a:r>
              <a:endPara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6534151" y="4410075"/>
            <a:ext cx="1571625" cy="1357322"/>
            <a:chOff x="6381750" y="4657715"/>
            <a:chExt cx="1571625" cy="1357322"/>
          </a:xfrm>
        </p:grpSpPr>
        <p:pic>
          <p:nvPicPr>
            <p:cNvPr id="15" name="Picture 19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4647" y="4657715"/>
              <a:ext cx="1285884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6381750" y="4948223"/>
              <a:ext cx="15716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8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76%</a:t>
              </a:r>
              <a:endParaRPr 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8105776" y="2676516"/>
            <a:ext cx="1571625" cy="1266948"/>
            <a:chOff x="7953375" y="2090710"/>
            <a:chExt cx="1571625" cy="1266949"/>
          </a:xfrm>
        </p:grpSpPr>
        <p:pic>
          <p:nvPicPr>
            <p:cNvPr id="30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96294" y="2090710"/>
              <a:ext cx="1285884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7953375" y="2309798"/>
              <a:ext cx="1571625" cy="83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8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95%</a:t>
              </a:r>
              <a:endParaRPr lang="pt-BR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8105776" y="4414838"/>
            <a:ext cx="1571625" cy="1357322"/>
            <a:chOff x="7953375" y="4662478"/>
            <a:chExt cx="1571625" cy="1357322"/>
          </a:xfrm>
        </p:grpSpPr>
        <p:pic>
          <p:nvPicPr>
            <p:cNvPr id="32" name="Picture 19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96294" y="4662478"/>
              <a:ext cx="1285884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7953375" y="4952986"/>
              <a:ext cx="15716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4800" b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90%</a:t>
              </a:r>
              <a:endParaRPr lang="pt-BR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371600" y="1757382"/>
            <a:ext cx="810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</a:pPr>
            <a:r>
              <a:rPr lang="pt-PT" sz="2000" b="1" dirty="0" smtClean="0">
                <a:solidFill>
                  <a:srgbClr val="3366FF"/>
                </a:solidFill>
                <a:latin typeface="Arial Rounded MT Bold"/>
                <a:cs typeface="Arial Rounded MT Bold"/>
              </a:rPr>
              <a:t>Evolução do sector entre 1993 e 2012 e objectivos actuais:</a:t>
            </a:r>
            <a:endParaRPr lang="pt-PT" sz="2000" b="1" dirty="0">
              <a:solidFill>
                <a:srgbClr val="3366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903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15417</TotalTime>
  <Words>1570</Words>
  <Application>Microsoft Office PowerPoint</Application>
  <PresentationFormat>A4 Paper (210x297 mm)</PresentationFormat>
  <Paragraphs>262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a.serra</dc:creator>
  <cp:lastModifiedBy>João Simão Pires</cp:lastModifiedBy>
  <cp:revision>542</cp:revision>
  <cp:lastPrinted>2013-01-29T20:39:31Z</cp:lastPrinted>
  <dcterms:created xsi:type="dcterms:W3CDTF">2013-12-11T12:58:33Z</dcterms:created>
  <dcterms:modified xsi:type="dcterms:W3CDTF">2014-02-20T18:31:55Z</dcterms:modified>
</cp:coreProperties>
</file>