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60" r:id="rId3"/>
    <p:sldId id="362" r:id="rId4"/>
    <p:sldId id="361" r:id="rId5"/>
    <p:sldId id="332" r:id="rId6"/>
    <p:sldId id="333" r:id="rId7"/>
    <p:sldId id="334" r:id="rId8"/>
    <p:sldId id="363" r:id="rId9"/>
    <p:sldId id="336" r:id="rId10"/>
    <p:sldId id="364" r:id="rId11"/>
    <p:sldId id="338" r:id="rId12"/>
    <p:sldId id="339" r:id="rId13"/>
    <p:sldId id="365" r:id="rId14"/>
    <p:sldId id="366" r:id="rId15"/>
    <p:sldId id="367" r:id="rId16"/>
    <p:sldId id="368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40" r:id="rId29"/>
    <p:sldId id="341" r:id="rId30"/>
    <p:sldId id="34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99"/>
    <a:srgbClr val="3366CC"/>
    <a:srgbClr val="00006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6976" autoAdjust="0"/>
    <p:restoredTop sz="93800" autoAdjust="0"/>
  </p:normalViewPr>
  <p:slideViewPr>
    <p:cSldViewPr snapToGrid="0" snapToObjects="1">
      <p:cViewPr>
        <p:scale>
          <a:sx n="100" d="100"/>
          <a:sy n="100" d="100"/>
        </p:scale>
        <p:origin x="-226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14272"/>
    </p:cViewPr>
  </p:sorterViewPr>
  <p:notesViewPr>
    <p:cSldViewPr snapToGrid="0" snapToObjects="1">
      <p:cViewPr varScale="1">
        <p:scale>
          <a:sx n="63" d="100"/>
          <a:sy n="63" d="100"/>
        </p:scale>
        <p:origin x="-24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B08E-2511-7341-B011-B89E26E0B65F}" type="datetimeFigureOut">
              <a:rPr lang="en-US" smtClean="0"/>
              <a:pPr/>
              <a:t>6/19/12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53C6-3774-F14A-A30B-A214C16F96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79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Arial" charset="0"/>
            </a:endParaRPr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Enquadramento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26997-03AF-410B-B0DA-EEF0A1B39EC5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Arial" charset="0"/>
            </a:endParaRP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Enquadramento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1A3AD-4F7F-479A-9D92-746360EFACEC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Arial" charset="0"/>
            </a:endParaRPr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Enquadramento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A60D8-D7E9-428A-AB1E-7CB021B07C1C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068BD7-053F-544F-A33F-F5E5F48042BB}" type="datetime1">
              <a:rPr lang="en-US"/>
              <a:pPr>
                <a:defRPr/>
              </a:pPr>
              <a:t>6/19/12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B3BAA-C929-9348-A698-384F2B4CC46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600204"/>
            <a:ext cx="8229600" cy="4525963"/>
          </a:xfrm>
          <a:prstGeom prst="rect">
            <a:avLst/>
          </a:prstGeom>
        </p:spPr>
        <p:txBody>
          <a:bodyPr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382" y="6564343"/>
            <a:ext cx="21336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600204"/>
            <a:ext cx="8229600" cy="4525963"/>
          </a:xfrm>
          <a:prstGeom prst="rect">
            <a:avLst/>
          </a:prstGeom>
        </p:spPr>
        <p:txBody>
          <a:bodyPr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382" y="6564343"/>
            <a:ext cx="21336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77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8DF8A-4D83-EA49-8609-71940D9EC414}" type="datetimeFigureOut">
              <a:rPr lang="en-US" smtClean="0"/>
              <a:pPr/>
              <a:t>6/19/12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66A70-60CA-424C-A230-C47C0F6DA86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 flipV="1">
            <a:off x="8851843" y="-10242"/>
            <a:ext cx="302400" cy="302400"/>
          </a:xfrm>
          <a:prstGeom prst="rtTriangle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555600"/>
            <a:ext cx="9144000" cy="311671"/>
            <a:chOff x="0" y="6555600"/>
            <a:chExt cx="9153270" cy="31167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563656"/>
              <a:ext cx="9153270" cy="303615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pt-PT" sz="1100" b="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Francisco</a:t>
              </a:r>
              <a:r>
                <a:rPr lang="pt-PT" sz="1100" b="0" i="1" baseline="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Nunes Correia, </a:t>
              </a:r>
              <a:r>
                <a:rPr lang="en-GB" sz="1100" b="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IST, </a:t>
              </a:r>
              <a:r>
                <a:rPr lang="en-GB" sz="1100" b="0" i="1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Lisbonne</a:t>
              </a:r>
              <a:r>
                <a:rPr lang="en-GB" sz="1100" b="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en-GB" sz="1100" b="0" i="1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Partenariat</a:t>
              </a:r>
              <a:r>
                <a:rPr lang="en-GB" sz="1100" b="0" i="1" baseline="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GB" sz="1100" b="0" i="1" baseline="0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Portugais</a:t>
              </a:r>
              <a:r>
                <a:rPr lang="en-GB" sz="1100" b="0" i="1" baseline="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pour </a:t>
              </a:r>
              <a:r>
                <a:rPr lang="en-GB" sz="1100" b="0" i="1" baseline="0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l’Eau</a:t>
              </a:r>
              <a:r>
                <a:rPr lang="en-GB" sz="1100" b="0" i="1" baseline="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		</a:t>
              </a:r>
              <a:r>
                <a:rPr lang="en-GB" sz="1100" b="0" i="1" baseline="0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fnc@civil.ist.utl.pt</a:t>
              </a:r>
              <a:endParaRPr lang="en-GB" sz="1100" b="0" i="1" noProof="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ight Triangle 7"/>
            <p:cNvSpPr/>
            <p:nvPr userDrawn="1"/>
          </p:nvSpPr>
          <p:spPr>
            <a:xfrm rot="10800000" flipV="1">
              <a:off x="8841600" y="6555600"/>
              <a:ext cx="302400" cy="302400"/>
            </a:xfrm>
            <a:prstGeom prst="rtTriangl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 b="0" i="1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rXCcBI41QBuwKJzbkF;_ylu=X3oDMTBrYWh1amNqBHBvcwMzMDEEc2VjA3NyBHZ0aWQD/SIG=1misn5ah3/EXP=1220631383/**http:/images.search.yahoo.com/images/view?back=http://images.search.yahoo.com/search/images?p=restroom&amp;js=1&amp;ni=18&amp;ei=utf-8&amp;y=Search&amp;fr=yfp-t-501&amp;xargs=0&amp;pstart=1&amp;b=289&amp;w=375&amp;h=500&amp;imgurl=static.flickr.com/2308/1830095599_5720e5b5eb.jpg&amp;rurl=http://www.flickr.com/photos/l0is/1830095599/&amp;size=150.3kB&amp;name=OHare+restroom&amp;p=restroom&amp;type=JPG&amp;oid=dc0b873eced00c8e&amp;fusr=L0is&amp;tit=OHare+restroom&amp;hurl=http://www.flickr.com/photos/l0is/&amp;no=301&amp;tt=121,984&amp;sigr=11dfbk89h&amp;sigi=11gunq7ku&amp;sigb=13oc9l5ue&amp;sigh=1128f2ruc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ohCMBIEkoBui.JzbkF;_ylu=X3oDMTBqdGFzdWxiBHBvcwMxNQRzZWMDc3IEdnRpZAM-/SIG=1o92l5khh/EXP=1220630945/**http:/images.search.yahoo.com/images/view?back=http://images.search.yahoo.com/search/images?p=laboratory&amp;js=1&amp;ni=18&amp;ei=utf-8&amp;y=Search&amp;fr=yfp-t-501&amp;xargs=0&amp;pstart=1&amp;b=1&amp;w=500&amp;h=375&amp;imgurl=static.flickr.com/151/362016351_0eda3c72a5.jpg&amp;rurl=http://www.flickr.com/photos/mauricesomers/362016351/&amp;size=72.4kB&amp;name=chemical+waste+Laboratory&amp;p=laboratory&amp;type=JPG&amp;oid=e57d09f64d769860&amp;fusr=maurice+somers&amp;tit=chemical+waste+Laboratory&amp;hurl=http://www.flickr.com/photos/mauricesomers/&amp;no=15&amp;tt=1,676,014&amp;sigr=11l6n5uk3&amp;sigi=11evhsqfa&amp;sigb=13oomobuh&amp;sigh=11b9qi6vd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583" y="2080536"/>
            <a:ext cx="83086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  <a:latin typeface="Cambria"/>
                <a:cs typeface="Cambria"/>
              </a:rPr>
              <a:t>Services d’Eau et d’Assainissement au Portugal: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mbria"/>
                <a:cs typeface="Cambria"/>
              </a:rPr>
              <a:t>Une Approche Basée sur une Gouvernance Multi-Niveau</a:t>
            </a:r>
            <a:endParaRPr lang="fr-FR" sz="2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5142" y="3754089"/>
            <a:ext cx="5668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0"/>
                </a:solidFill>
                <a:latin typeface="Cambria"/>
                <a:cs typeface="Cambria"/>
              </a:rPr>
              <a:t>Francisco Nunes Correia</a:t>
            </a:r>
          </a:p>
          <a:p>
            <a:pPr algn="ctr"/>
            <a:r>
              <a:rPr lang="fr-FR" sz="1400" b="1" dirty="0" smtClean="0">
                <a:solidFill>
                  <a:srgbClr val="0000FF"/>
                </a:solidFill>
                <a:latin typeface="Cambria"/>
                <a:cs typeface="Cambria"/>
              </a:rPr>
              <a:t>Professeur d’ Environnement et Ressources en Eau à l’IST, Lisbonne</a:t>
            </a:r>
          </a:p>
          <a:p>
            <a:pPr algn="ctr"/>
            <a:r>
              <a:rPr lang="fr-FR" sz="1400" b="1" dirty="0" smtClean="0">
                <a:solidFill>
                  <a:srgbClr val="0000FF"/>
                </a:solidFill>
                <a:latin typeface="Cambria"/>
                <a:cs typeface="Cambria"/>
              </a:rPr>
              <a:t>Président du Partenariat Portugais pour l’Eau</a:t>
            </a:r>
            <a:endParaRPr lang="fr-FR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54385"/>
            <a:ext cx="9162540" cy="303615"/>
            <a:chOff x="-9270" y="3541407"/>
            <a:chExt cx="9162540" cy="303615"/>
          </a:xfrm>
        </p:grpSpPr>
        <p:sp>
          <p:nvSpPr>
            <p:cNvPr id="13" name="Rectangle 12"/>
            <p:cNvSpPr/>
            <p:nvPr/>
          </p:nvSpPr>
          <p:spPr>
            <a:xfrm>
              <a:off x="-9270" y="3541407"/>
              <a:ext cx="9153270" cy="303615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ight Triangle 13"/>
            <p:cNvSpPr/>
            <p:nvPr/>
          </p:nvSpPr>
          <p:spPr>
            <a:xfrm rot="10800000" flipV="1">
              <a:off x="8850870" y="3542622"/>
              <a:ext cx="302400" cy="302400"/>
            </a:xfrm>
            <a:prstGeom prst="rtTriangl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0692" y="6034372"/>
            <a:ext cx="75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 smtClean="0">
                <a:solidFill>
                  <a:srgbClr val="000090"/>
                </a:solidFill>
              </a:rPr>
              <a:t> </a:t>
            </a:r>
            <a:r>
              <a:rPr lang="fr-FR" b="1" dirty="0" smtClean="0">
                <a:solidFill>
                  <a:srgbClr val="000090"/>
                </a:solidFill>
              </a:rPr>
              <a:t>Global Water Partnership – Mediterranean,  Tunis, 21 juin 2012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24" name="Picture 2" descr="C:\Users\t.guerreiro\Desktop\CD Logotipo PPA\logotipos\logo_JPEG.jpg"/>
          <p:cNvPicPr>
            <a:picLocks noChangeAspect="1" noChangeArrowheads="1"/>
          </p:cNvPicPr>
          <p:nvPr/>
        </p:nvPicPr>
        <p:blipFill>
          <a:blip r:embed="rId2" cstate="print"/>
          <a:srcRect l="7938" t="16857" r="12687" b="21333"/>
          <a:stretch>
            <a:fillRect/>
          </a:stretch>
        </p:blipFill>
        <p:spPr bwMode="auto">
          <a:xfrm>
            <a:off x="344311" y="217415"/>
            <a:ext cx="2143140" cy="117872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11555" y="475570"/>
            <a:ext cx="17235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660066"/>
                </a:solidFill>
                <a:latin typeface="Arial"/>
                <a:cs typeface="Arial"/>
              </a:rPr>
              <a:t>Portuguese Water</a:t>
            </a:r>
          </a:p>
          <a:p>
            <a:r>
              <a:rPr lang="fr-FR" sz="1400" b="1" dirty="0" smtClean="0">
                <a:solidFill>
                  <a:srgbClr val="660066"/>
                </a:solidFill>
                <a:latin typeface="Arial"/>
                <a:cs typeface="Arial"/>
              </a:rPr>
              <a:t>Partnership</a:t>
            </a:r>
            <a:endParaRPr lang="fr-FR" sz="1400" b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3912" y="5419194"/>
            <a:ext cx="7494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Atelier National </a:t>
            </a:r>
            <a:r>
              <a:rPr lang="fr-FR" b="1" dirty="0" smtClean="0">
                <a:solidFill>
                  <a:srgbClr val="FF0000"/>
                </a:solidFill>
              </a:rPr>
              <a:t>sur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Les </a:t>
            </a:r>
            <a:r>
              <a:rPr lang="fr-FR" b="1" i="1" dirty="0">
                <a:solidFill>
                  <a:srgbClr val="FF0000"/>
                </a:solidFill>
              </a:rPr>
              <a:t>politiques publiques de l’eau et les évolutions institutionnelles en </a:t>
            </a:r>
            <a:r>
              <a:rPr lang="fr-FR" b="1" i="1" dirty="0" smtClean="0">
                <a:solidFill>
                  <a:srgbClr val="FF0000"/>
                </a:solidFill>
              </a:rPr>
              <a:t>Tunisie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2-06-19 at 12.59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64422"/>
            <a:ext cx="2497439" cy="71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solidFill>
            <a:srgbClr val="0040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dirty="0">
              <a:solidFill>
                <a:srgbClr val="004070"/>
              </a:solidFill>
              <a:latin typeface="GillSans" pitchFamily="2" charset="0"/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647700" y="53975"/>
            <a:ext cx="78581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Gill Sans MT" pitchFamily="34" charset="0"/>
              </a:rPr>
              <a:t>Le rôle majeur d’AdP</a:t>
            </a:r>
            <a:endParaRPr lang="en-US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2050" name="Picture 2" descr="C:\Users\a.leao\AppData\Local\Microsoft\Windows\Temporary Internet Files\Content.Outlook\GX39W2V8\mapa UNA-PD MAn Acolh 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630" y="1295384"/>
            <a:ext cx="4019699" cy="4572008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55606" y="1417691"/>
            <a:ext cx="3695212" cy="2593636"/>
            <a:chOff x="184638" y="1026939"/>
            <a:chExt cx="3695212" cy="2593636"/>
          </a:xfrm>
        </p:grpSpPr>
        <p:sp>
          <p:nvSpPr>
            <p:cNvPr id="8199" name="Text Box 103"/>
            <p:cNvSpPr txBox="1">
              <a:spLocks noChangeArrowheads="1"/>
            </p:cNvSpPr>
            <p:nvPr/>
          </p:nvSpPr>
          <p:spPr bwMode="auto">
            <a:xfrm>
              <a:off x="379413" y="1466139"/>
              <a:ext cx="3500437" cy="2154436"/>
            </a:xfrm>
            <a:prstGeom prst="rect">
              <a:avLst/>
            </a:prstGeom>
            <a:solidFill>
              <a:srgbClr val="00407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 smtClean="0">
                  <a:solidFill>
                    <a:schemeClr val="bg1"/>
                  </a:solidFill>
                  <a:latin typeface="Gill Sans MT" pitchFamily="34" charset="0"/>
                </a:rPr>
                <a:t>Nombre d’entreprises                        20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 smtClean="0">
                  <a:solidFill>
                    <a:schemeClr val="bg1"/>
                  </a:solidFill>
                  <a:latin typeface="Gill Sans MT" pitchFamily="34" charset="0"/>
                </a:rPr>
                <a:t>Eau pour la consommation humaine  641    	 </a:t>
              </a:r>
              <a:r>
                <a:rPr lang="fr-FR" sz="1200" dirty="0" smtClean="0">
                  <a:solidFill>
                    <a:schemeClr val="bg1"/>
                  </a:solidFill>
                  <a:latin typeface="Gill Sans MT" pitchFamily="34" charset="0"/>
                </a:rPr>
                <a:t>(millions de m</a:t>
              </a:r>
              <a:r>
                <a:rPr lang="fr-FR" sz="1200" baseline="30000" dirty="0" smtClean="0">
                  <a:solidFill>
                    <a:schemeClr val="bg1"/>
                  </a:solidFill>
                  <a:latin typeface="Gill Sans MT" pitchFamily="34" charset="0"/>
                </a:rPr>
                <a:t>3</a:t>
              </a:r>
              <a:r>
                <a:rPr lang="fr-FR" sz="1200" dirty="0" smtClean="0">
                  <a:solidFill>
                    <a:schemeClr val="bg1"/>
                  </a:solidFill>
                  <a:latin typeface="Gill Sans MT" pitchFamily="34" charset="0"/>
                </a:rPr>
                <a:t>/an)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 smtClean="0">
                  <a:solidFill>
                    <a:schemeClr val="bg1"/>
                  </a:solidFill>
                  <a:latin typeface="Gill Sans MT" pitchFamily="34" charset="0"/>
                </a:rPr>
                <a:t>Usines de traitement d'eau 		88</a:t>
              </a:r>
              <a:endParaRPr lang="fr-FR" sz="1200" dirty="0" smtClean="0">
                <a:solidFill>
                  <a:schemeClr val="bg1"/>
                </a:solidFill>
                <a:latin typeface="Gill Sans MT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 smtClean="0">
                  <a:solidFill>
                    <a:schemeClr val="bg1"/>
                  </a:solidFill>
                  <a:latin typeface="Gill Sans MT" pitchFamily="34" charset="0"/>
                </a:rPr>
                <a:t>Eaux usées traitées                           393  </a:t>
              </a:r>
              <a:r>
                <a:rPr lang="fr-FR" sz="1200" dirty="0" smtClean="0">
                  <a:solidFill>
                    <a:schemeClr val="bg1"/>
                  </a:solidFill>
                  <a:latin typeface="Gill Sans MT" pitchFamily="34" charset="0"/>
                </a:rPr>
                <a:t>(millions de m</a:t>
              </a:r>
              <a:r>
                <a:rPr lang="fr-FR" sz="1200" baseline="30000" dirty="0" smtClean="0">
                  <a:solidFill>
                    <a:schemeClr val="bg1"/>
                  </a:solidFill>
                  <a:latin typeface="Gill Sans MT" pitchFamily="34" charset="0"/>
                </a:rPr>
                <a:t>3</a:t>
              </a:r>
              <a:r>
                <a:rPr lang="fr-FR" sz="1200" dirty="0" smtClean="0">
                  <a:solidFill>
                    <a:schemeClr val="bg1"/>
                  </a:solidFill>
                  <a:latin typeface="Gill Sans MT" pitchFamily="34" charset="0"/>
                </a:rPr>
                <a:t>/an)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 smtClean="0">
                  <a:solidFill>
                    <a:schemeClr val="bg1"/>
                  </a:solidFill>
                  <a:latin typeface="Gill Sans MT" pitchFamily="34" charset="0"/>
                </a:rPr>
                <a:t>Stations d’épuration 	</a:t>
              </a:r>
              <a:r>
                <a:rPr lang="en-US" sz="1400" dirty="0" smtClean="0">
                  <a:solidFill>
                    <a:schemeClr val="bg1"/>
                  </a:solidFill>
                  <a:latin typeface="Gill Sans MT" pitchFamily="34" charset="0"/>
                </a:rPr>
                <a:t>		626</a:t>
              </a:r>
              <a:endParaRPr lang="en-US" sz="1100" dirty="0" smtClean="0">
                <a:solidFill>
                  <a:schemeClr val="bg1"/>
                </a:solidFill>
                <a:latin typeface="Gill Sans MT" pitchFamily="34" charset="0"/>
              </a:endParaRPr>
            </a:p>
          </p:txBody>
        </p:sp>
        <p:pic>
          <p:nvPicPr>
            <p:cNvPr id="13" name="Picture 12" descr="Screen shot 2010-11-17 at 5.29.44 PM.png"/>
            <p:cNvPicPr>
              <a:picLocks noChangeAspect="1"/>
            </p:cNvPicPr>
            <p:nvPr/>
          </p:nvPicPr>
          <p:blipFill>
            <a:blip r:embed="rId4"/>
            <a:srcRect t="3937"/>
            <a:stretch>
              <a:fillRect/>
            </a:stretch>
          </p:blipFill>
          <p:spPr>
            <a:xfrm>
              <a:off x="184638" y="1026939"/>
              <a:ext cx="1320800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1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solidFill>
            <a:srgbClr val="0040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pt-PT">
              <a:solidFill>
                <a:srgbClr val="004070"/>
              </a:solidFill>
              <a:latin typeface="GillSans" pitchFamily="2" charset="0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1943100" y="-25400"/>
            <a:ext cx="521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 smtClean="0">
                <a:solidFill>
                  <a:schemeClr val="bg1"/>
                </a:solidFill>
                <a:latin typeface="Gill Sans MT" pitchFamily="34" charset="0"/>
              </a:rPr>
              <a:t>Structure d’AdP</a:t>
            </a:r>
            <a:endParaRPr lang="fr-FR" sz="40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1000125" y="1027360"/>
            <a:ext cx="72009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50000"/>
              </a:spcBef>
            </a:pPr>
            <a:r>
              <a:rPr lang="pt-PT" sz="2800" dirty="0">
                <a:solidFill>
                  <a:srgbClr val="004070"/>
                </a:solidFill>
                <a:latin typeface="Gill Sans MT" pitchFamily="34" charset="0"/>
              </a:rPr>
              <a:t> </a:t>
            </a:r>
            <a:r>
              <a:rPr lang="pt-PT" sz="2800" dirty="0" smtClean="0">
                <a:solidFill>
                  <a:srgbClr val="004070"/>
                </a:solidFill>
                <a:latin typeface="Gill Sans MT" pitchFamily="34" charset="0"/>
              </a:rPr>
              <a:t>42 </a:t>
            </a:r>
            <a:r>
              <a:rPr lang="fr-FR" sz="2800" dirty="0" smtClean="0">
                <a:solidFill>
                  <a:srgbClr val="004070"/>
                </a:solidFill>
                <a:latin typeface="Gill Sans MT" pitchFamily="34" charset="0"/>
              </a:rPr>
              <a:t>entreprises</a:t>
            </a:r>
            <a:endParaRPr lang="fr-FR" sz="2000" dirty="0">
              <a:solidFill>
                <a:srgbClr val="004070"/>
              </a:solidFill>
              <a:latin typeface="Gill Sans MT" pitchFamily="34" charset="0"/>
            </a:endParaRPr>
          </a:p>
        </p:txBody>
      </p:sp>
      <p:sp>
        <p:nvSpPr>
          <p:cNvPr id="6149" name="Rectangle 25"/>
          <p:cNvSpPr>
            <a:spLocks noChangeArrowheads="1"/>
          </p:cNvSpPr>
          <p:nvPr/>
        </p:nvSpPr>
        <p:spPr bwMode="auto">
          <a:xfrm>
            <a:off x="707136" y="5805611"/>
            <a:ext cx="7493889" cy="369332"/>
          </a:xfrm>
          <a:prstGeom prst="rect">
            <a:avLst/>
          </a:prstGeom>
          <a:solidFill>
            <a:srgbClr val="00407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Gill Sans MT" pitchFamily="34" charset="0"/>
              </a:rPr>
              <a:t>Un groupe assez large dans le domaine des services environnementaux</a:t>
            </a:r>
            <a:endParaRPr lang="fr-FR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6150" name="Straight Connector 17"/>
          <p:cNvCxnSpPr>
            <a:cxnSpLocks noChangeShapeType="1"/>
          </p:cNvCxnSpPr>
          <p:nvPr/>
        </p:nvCxnSpPr>
        <p:spPr bwMode="auto">
          <a:xfrm>
            <a:off x="4071938" y="4784725"/>
            <a:ext cx="11430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1026" name="Picture 2" descr="C:\Users\a.leao\AppData\Local\Microsoft\Windows\Temporary Internet Files\Content.Outlook\GX39W2V8\Org % Jun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980" y="1524353"/>
            <a:ext cx="5214974" cy="413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-33217"/>
            <a:ext cx="9144000" cy="704850"/>
          </a:xfrm>
          <a:prstGeom prst="rect">
            <a:avLst/>
          </a:prstGeom>
          <a:solidFill>
            <a:srgbClr val="0040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dirty="0">
              <a:solidFill>
                <a:srgbClr val="004070"/>
              </a:solidFill>
              <a:latin typeface="Gill Sans MT" pitchFamily="34" charset="0"/>
            </a:endParaRP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647700" y="-42742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 smtClean="0">
                <a:solidFill>
                  <a:schemeClr val="bg1"/>
                </a:solidFill>
                <a:latin typeface="Gill Sans MT" pitchFamily="34" charset="0"/>
              </a:rPr>
              <a:t>AdP est un acteur global</a:t>
            </a:r>
            <a:endParaRPr lang="fr-FR" sz="40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268" name="AutoShape 23"/>
          <p:cNvSpPr>
            <a:spLocks noChangeArrowheads="1"/>
          </p:cNvSpPr>
          <p:nvPr/>
        </p:nvSpPr>
        <p:spPr bwMode="auto">
          <a:xfrm>
            <a:off x="188928" y="1708509"/>
            <a:ext cx="3500422" cy="428625"/>
          </a:xfrm>
          <a:prstGeom prst="roundRect">
            <a:avLst>
              <a:gd name="adj" fmla="val 0"/>
            </a:avLst>
          </a:pr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004070"/>
                </a:solidFill>
                <a:latin typeface="Gill Sans MT" pitchFamily="34" charset="0"/>
              </a:rPr>
              <a:t>International</a:t>
            </a:r>
            <a:endParaRPr lang="fr-FR" sz="2000" b="1" dirty="0">
              <a:solidFill>
                <a:srgbClr val="004070"/>
              </a:solidFill>
              <a:latin typeface="Gill Sans MT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7800" y="2274392"/>
            <a:ext cx="4083050" cy="2791682"/>
            <a:chOff x="203154" y="2136776"/>
            <a:chExt cx="4083097" cy="2792422"/>
          </a:xfrm>
        </p:grpSpPr>
        <p:cxnSp>
          <p:nvCxnSpPr>
            <p:cNvPr id="11276" name="Straight Connector 17"/>
            <p:cNvCxnSpPr>
              <a:cxnSpLocks noChangeShapeType="1"/>
            </p:cNvCxnSpPr>
            <p:nvPr/>
          </p:nvCxnSpPr>
          <p:spPr bwMode="auto">
            <a:xfrm rot="5400000">
              <a:off x="4106861" y="2457711"/>
              <a:ext cx="357191" cy="1588"/>
            </a:xfrm>
            <a:prstGeom prst="line">
              <a:avLst/>
            </a:prstGeom>
            <a:noFill/>
            <a:ln w="19050" algn="ctr">
              <a:solidFill>
                <a:srgbClr val="004070"/>
              </a:solidFill>
              <a:round/>
              <a:headEnd/>
              <a:tailEnd/>
            </a:ln>
          </p:spPr>
        </p:cxnSp>
        <p:sp>
          <p:nvSpPr>
            <p:cNvPr id="11277" name="Text Box 20"/>
            <p:cNvSpPr txBox="1">
              <a:spLocks noChangeArrowheads="1"/>
            </p:cNvSpPr>
            <p:nvPr/>
          </p:nvSpPr>
          <p:spPr bwMode="auto">
            <a:xfrm>
              <a:off x="214282" y="2583715"/>
              <a:ext cx="3495700" cy="830997"/>
            </a:xfrm>
            <a:prstGeom prst="rect">
              <a:avLst/>
            </a:prstGeom>
            <a:solidFill>
              <a:srgbClr val="C9E8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4070"/>
                  </a:solidFill>
                  <a:latin typeface="Gill Sans MT" pitchFamily="34" charset="0"/>
                </a:rPr>
                <a:t>Contrat de Concession</a:t>
              </a:r>
            </a:p>
            <a:p>
              <a:pPr algn="ctr"/>
              <a:r>
                <a:rPr lang="fr-FR" sz="1400" dirty="0" smtClean="0">
                  <a:solidFill>
                    <a:srgbClr val="004070"/>
                  </a:solidFill>
                  <a:latin typeface="Gill Sans MT" pitchFamily="34" charset="0"/>
                </a:rPr>
                <a:t>(approvisionnement en eau)</a:t>
              </a:r>
            </a:p>
            <a:p>
              <a:pPr algn="ctr"/>
              <a:r>
                <a:rPr lang="fr-FR" sz="1600" dirty="0" smtClean="0">
                  <a:solidFill>
                    <a:srgbClr val="004070"/>
                  </a:solidFill>
                  <a:latin typeface="Gill Sans MT" pitchFamily="34" charset="0"/>
                </a:rPr>
                <a:t>Mozambique (Maputo-Matola)</a:t>
              </a:r>
              <a:endParaRPr lang="fr-FR" sz="1600" dirty="0">
                <a:solidFill>
                  <a:srgbClr val="004070"/>
                </a:solidFill>
                <a:latin typeface="Gill Sans MT" pitchFamily="34" charset="0"/>
              </a:endParaRPr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210469" y="3483834"/>
              <a:ext cx="3495700" cy="584775"/>
            </a:xfrm>
            <a:prstGeom prst="rect">
              <a:avLst/>
            </a:prstGeom>
            <a:solidFill>
              <a:srgbClr val="C9E8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4070"/>
                  </a:solidFill>
                  <a:latin typeface="Gill Sans MT" pitchFamily="34" charset="0"/>
                </a:rPr>
                <a:t>Assistance Technique </a:t>
              </a:r>
            </a:p>
            <a:p>
              <a:pPr algn="ctr"/>
              <a:r>
                <a:rPr lang="fr-FR" sz="1600" dirty="0" smtClean="0">
                  <a:solidFill>
                    <a:srgbClr val="004070"/>
                  </a:solidFill>
                  <a:latin typeface="Gill Sans MT" pitchFamily="34" charset="0"/>
                </a:rPr>
                <a:t>Angola et Algérie</a:t>
              </a:r>
              <a:endParaRPr lang="fr-FR" sz="1600" dirty="0">
                <a:solidFill>
                  <a:srgbClr val="004070"/>
                </a:solidFill>
                <a:latin typeface="Gill Sans MT" pitchFamily="34" charset="0"/>
              </a:endParaRPr>
            </a:p>
          </p:txBody>
        </p:sp>
        <p:sp>
          <p:nvSpPr>
            <p:cNvPr id="11279" name="Text Box 22"/>
            <p:cNvSpPr txBox="1">
              <a:spLocks noChangeArrowheads="1"/>
            </p:cNvSpPr>
            <p:nvPr/>
          </p:nvSpPr>
          <p:spPr bwMode="auto">
            <a:xfrm>
              <a:off x="203154" y="4098201"/>
              <a:ext cx="3495700" cy="830997"/>
            </a:xfrm>
            <a:prstGeom prst="rect">
              <a:avLst/>
            </a:prstGeom>
            <a:solidFill>
              <a:srgbClr val="D2ECB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rgbClr val="004070"/>
                  </a:solidFill>
                  <a:latin typeface="Gill Sans MT" pitchFamily="34" charset="0"/>
                </a:rPr>
                <a:t>Contrat de Concession</a:t>
              </a:r>
            </a:p>
            <a:p>
              <a:pPr algn="ctr"/>
              <a:r>
                <a:rPr lang="fr-FR" sz="1400" dirty="0" smtClean="0">
                  <a:solidFill>
                    <a:srgbClr val="004070"/>
                  </a:solidFill>
                  <a:latin typeface="Gill Sans MT" pitchFamily="34" charset="0"/>
                </a:rPr>
                <a:t>(déchets solides)  </a:t>
              </a:r>
            </a:p>
            <a:p>
              <a:pPr algn="ctr"/>
              <a:r>
                <a:rPr lang="fr-FR" sz="1600" dirty="0" smtClean="0">
                  <a:solidFill>
                    <a:srgbClr val="004070"/>
                  </a:solidFill>
                  <a:latin typeface="Gill Sans MT" pitchFamily="34" charset="0"/>
                </a:rPr>
                <a:t>Mozambique (Maputo)</a:t>
              </a:r>
              <a:endParaRPr lang="fr-FR" sz="1600" dirty="0">
                <a:solidFill>
                  <a:srgbClr val="004070"/>
                </a:solidFill>
                <a:latin typeface="Gill Sans MT" pitchFamily="34" charset="0"/>
              </a:endParaRPr>
            </a:p>
          </p:txBody>
        </p:sp>
        <p:sp>
          <p:nvSpPr>
            <p:cNvPr id="11280" name="Text Box 20"/>
            <p:cNvSpPr txBox="1">
              <a:spLocks noChangeArrowheads="1"/>
            </p:cNvSpPr>
            <p:nvPr/>
          </p:nvSpPr>
          <p:spPr bwMode="auto">
            <a:xfrm>
              <a:off x="214282" y="2136776"/>
              <a:ext cx="3495700" cy="338554"/>
            </a:xfrm>
            <a:prstGeom prst="rect">
              <a:avLst/>
            </a:prstGeom>
            <a:solidFill>
              <a:srgbClr val="00407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Gill Sans MT" pitchFamily="34" charset="0"/>
                </a:rPr>
                <a:t>Opérations Internationales </a:t>
              </a:r>
              <a:endParaRPr lang="fr-FR" sz="1600" dirty="0">
                <a:solidFill>
                  <a:schemeClr val="bg1"/>
                </a:solidFill>
                <a:latin typeface="Gill Sans MT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229954" y="2341338"/>
            <a:ext cx="84171" cy="452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15" descr="Mapa_AdP_no_mundo ING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8657" y="1718062"/>
            <a:ext cx="5318125" cy="39957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9" name="Picture 28" descr="Screen shot 2010-11-17 at 6.36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254" y="3348790"/>
            <a:ext cx="190500" cy="203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04681" y="3396669"/>
            <a:ext cx="483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rgbClr val="000090"/>
                </a:solidFill>
                <a:cs typeface="Arial Narrow"/>
              </a:rPr>
              <a:t>Algeria</a:t>
            </a:r>
            <a:endParaRPr lang="en-GB" sz="800" b="1" dirty="0">
              <a:solidFill>
                <a:srgbClr val="000090"/>
              </a:solidFill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7366" y="5467583"/>
            <a:ext cx="18346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3399"/>
                </a:solidFill>
                <a:latin typeface="Gill Sans MT" pitchFamily="34" charset="0"/>
              </a:rPr>
              <a:t>Services et assistance technique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0173" y="5467583"/>
            <a:ext cx="9856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3399"/>
                </a:solidFill>
                <a:latin typeface="Gill Sans MT" pitchFamily="34" charset="0"/>
              </a:rPr>
              <a:t>Partenariats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73" y="314569"/>
            <a:ext cx="853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fr-FR" sz="3600" b="1" dirty="0" smtClean="0">
                <a:solidFill>
                  <a:srgbClr val="FF0000"/>
                </a:solidFill>
              </a:rPr>
              <a:t>Quels sont les résultats de cette évolution?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293070" y="2101443"/>
            <a:ext cx="5407277" cy="1394904"/>
            <a:chOff x="293070" y="1906063"/>
            <a:chExt cx="5407277" cy="1394904"/>
          </a:xfrm>
        </p:grpSpPr>
        <p:pic>
          <p:nvPicPr>
            <p:cNvPr id="5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9142" y="1906063"/>
              <a:ext cx="1186970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3070" y="1977528"/>
              <a:ext cx="204421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600" b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Pourcentage de la population ayant accès aux systèmes publics d’approvisionnement en eau</a:t>
              </a:r>
              <a:endParaRPr lang="fr-FR" sz="1600" b="1" dirty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919911" y="1933065"/>
              <a:ext cx="178043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469167" y="2147391"/>
              <a:ext cx="1252903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48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80%</a:t>
              </a:r>
              <a:endParaRPr lang="fr-FR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293088" y="3829617"/>
            <a:ext cx="5407259" cy="1439322"/>
            <a:chOff x="293070" y="4433395"/>
            <a:chExt cx="5407259" cy="1439322"/>
          </a:xfrm>
        </p:grpSpPr>
        <p:pic>
          <p:nvPicPr>
            <p:cNvPr id="7" name="Picture 19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9142" y="4433395"/>
              <a:ext cx="1186970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93070" y="4549278"/>
              <a:ext cx="204421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600" b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Population ayant accès aux systèmes publics d’évacuation des eaux usées avec traitement approprié</a:t>
              </a:r>
              <a:endParaRPr lang="fr-FR" sz="1600" b="1" dirty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919893" y="4576271"/>
              <a:ext cx="178043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469167" y="4746129"/>
              <a:ext cx="125290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48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30%</a:t>
              </a:r>
              <a:endParaRPr lang="fr-FR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700340" y="2123683"/>
            <a:ext cx="1450731" cy="1266949"/>
            <a:chOff x="5700340" y="1928303"/>
            <a:chExt cx="1450731" cy="1266949"/>
          </a:xfrm>
        </p:grpSpPr>
        <p:pic>
          <p:nvPicPr>
            <p:cNvPr id="13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2244" y="1928303"/>
              <a:ext cx="1186970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700340" y="2147391"/>
              <a:ext cx="1450731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96%</a:t>
              </a:r>
              <a:endPara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5700358" y="3896292"/>
            <a:ext cx="1450731" cy="1357322"/>
            <a:chOff x="5700340" y="4500070"/>
            <a:chExt cx="1450731" cy="1357322"/>
          </a:xfrm>
        </p:grpSpPr>
        <p:pic>
          <p:nvPicPr>
            <p:cNvPr id="15" name="Picture 19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2244" y="4500070"/>
              <a:ext cx="1186970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700340" y="4790579"/>
              <a:ext cx="1450731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76%</a:t>
              </a:r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7151070" y="2128446"/>
            <a:ext cx="1450731" cy="1266949"/>
            <a:chOff x="7151070" y="1933066"/>
            <a:chExt cx="1450731" cy="1266949"/>
          </a:xfrm>
        </p:grpSpPr>
        <p:pic>
          <p:nvPicPr>
            <p:cNvPr id="30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2995" y="1933066"/>
              <a:ext cx="1186970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7151070" y="2152154"/>
              <a:ext cx="1450731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95%</a:t>
              </a:r>
            </a:p>
          </p:txBody>
        </p:sp>
      </p:grpSp>
      <p:grpSp>
        <p:nvGrpSpPr>
          <p:cNvPr id="12" name="Group 45"/>
          <p:cNvGrpSpPr/>
          <p:nvPr/>
        </p:nvGrpSpPr>
        <p:grpSpPr>
          <a:xfrm>
            <a:off x="7151088" y="3901055"/>
            <a:ext cx="1450731" cy="1357322"/>
            <a:chOff x="7151070" y="4504833"/>
            <a:chExt cx="1450731" cy="1357322"/>
          </a:xfrm>
        </p:grpSpPr>
        <p:pic>
          <p:nvPicPr>
            <p:cNvPr id="32" name="Picture 19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2995" y="4504833"/>
              <a:ext cx="1186970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7151070" y="4795341"/>
              <a:ext cx="1450731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90%</a:t>
              </a: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93070" y="1389783"/>
            <a:ext cx="85583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</a:pPr>
            <a:r>
              <a:rPr lang="fr-FR" sz="2000" b="1" dirty="0" smtClean="0">
                <a:solidFill>
                  <a:srgbClr val="3366FF"/>
                </a:solidFill>
                <a:latin typeface="Arial Rounded MT Bold"/>
                <a:cs typeface="Arial Rounded MT Bold"/>
              </a:rPr>
              <a:t>Évolution du secteur de l’eau 1993-2010 et objectifs actuels :</a:t>
            </a:r>
            <a:endParaRPr lang="fr-FR" sz="2000" b="1" dirty="0">
              <a:solidFill>
                <a:srgbClr val="3366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2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497948" y="2170887"/>
            <a:ext cx="6166004" cy="3400814"/>
            <a:chOff x="738764" y="1447800"/>
            <a:chExt cx="7443655" cy="457200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303" y="1579787"/>
              <a:ext cx="6860277" cy="423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6" name="Rectangle 5"/>
            <p:cNvSpPr/>
            <p:nvPr/>
          </p:nvSpPr>
          <p:spPr>
            <a:xfrm>
              <a:off x="2444119" y="2051151"/>
              <a:ext cx="4923692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5521" y="1512279"/>
              <a:ext cx="6623063" cy="86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0090"/>
                  </a:solidFill>
                  <a:latin typeface="Arial Rounded MT Bold"/>
                  <a:cs typeface="Arial Rounded MT Bold"/>
                </a:rPr>
                <a:t>Evolution du pourcentage de l'eau du robinet qui est contrôlée et présente une bonne qualité</a:t>
              </a:r>
              <a:endParaRPr lang="fr-FR" b="1" dirty="0">
                <a:solidFill>
                  <a:srgbClr val="000090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8072" y="1475155"/>
              <a:ext cx="281354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764" y="5623067"/>
              <a:ext cx="7315202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01065" y="1447800"/>
              <a:ext cx="281354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28600" y="679361"/>
            <a:ext cx="5700329" cy="1641334"/>
            <a:chOff x="293070" y="3182204"/>
            <a:chExt cx="5407259" cy="1641334"/>
          </a:xfrm>
        </p:grpSpPr>
        <p:pic>
          <p:nvPicPr>
            <p:cNvPr id="11" name="Picture 15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9142" y="3182204"/>
              <a:ext cx="1186970" cy="1295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93070" y="3253878"/>
              <a:ext cx="20442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600" b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Approvisionnement en eau de qualité contrôlée conformément aux normes nationales et à celles de l'UE</a:t>
              </a:r>
              <a:endParaRPr lang="fr-FR" sz="1600" b="1" dirty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19893" y="3209210"/>
              <a:ext cx="178043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469167" y="3423741"/>
              <a:ext cx="1252903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48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50%</a:t>
              </a:r>
              <a:endParaRPr lang="fr-FR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5878140" y="701601"/>
            <a:ext cx="1450731" cy="1295626"/>
            <a:chOff x="5700340" y="3204444"/>
            <a:chExt cx="1450731" cy="1295626"/>
          </a:xfrm>
        </p:grpSpPr>
        <p:pic>
          <p:nvPicPr>
            <p:cNvPr id="18" name="Picture 15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2244" y="3204444"/>
              <a:ext cx="1186970" cy="1295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700340" y="3450729"/>
              <a:ext cx="1450731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98%</a:t>
              </a:r>
              <a:endPara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9" name="Group 19"/>
          <p:cNvGrpSpPr/>
          <p:nvPr/>
        </p:nvGrpSpPr>
        <p:grpSpPr>
          <a:xfrm>
            <a:off x="7328870" y="706364"/>
            <a:ext cx="1450731" cy="1295626"/>
            <a:chOff x="7151070" y="3209207"/>
            <a:chExt cx="1450731" cy="1295626"/>
          </a:xfrm>
        </p:grpSpPr>
        <p:pic>
          <p:nvPicPr>
            <p:cNvPr id="21" name="Picture 15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2995" y="3209207"/>
              <a:ext cx="1186970" cy="1295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151070" y="3455491"/>
              <a:ext cx="1450731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99</a:t>
              </a:r>
              <a:r>
                <a:rPr lang="en-GB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%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31800" y="5320933"/>
            <a:ext cx="8305799" cy="121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ea typeface="+mj-ea"/>
                <a:cs typeface="Arial Rounded MT Bold"/>
              </a:rPr>
              <a:t>Un boom de l’assistance et de la qualité du service</a:t>
            </a:r>
            <a:r>
              <a:rPr kumimoji="0" lang="fr-FR" sz="2400" b="1" i="0" u="none" strike="noStrike" kern="0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 Rounded MT Bold"/>
                <a:ea typeface="+mj-ea"/>
                <a:cs typeface="Arial Rounded MT Bold"/>
              </a:rPr>
              <a:t>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ea typeface="+mj-ea"/>
                <a:cs typeface="Arial Rounded MT Bold"/>
              </a:rPr>
              <a:t>“Le miracle portugais…”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ea typeface="+mj-ea"/>
                <a:cs typeface="Arial Rounded MT Bold"/>
              </a:rPr>
              <a:t>Paul Reiter, Directeur Exécutif de l’Association Internationale de l’Eau</a:t>
            </a:r>
            <a:endParaRPr kumimoji="0" lang="fr-FR" sz="1200" b="1" i="1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966" y="1668865"/>
            <a:ext cx="876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800000"/>
                </a:solidFill>
              </a:rPr>
              <a:t>Un outil essentiel pour promouvoir l’efficience, l’efficacité, </a:t>
            </a:r>
          </a:p>
          <a:p>
            <a:r>
              <a:rPr lang="fr-FR" sz="2400" b="1" dirty="0" smtClean="0">
                <a:solidFill>
                  <a:srgbClr val="800000"/>
                </a:solidFill>
              </a:rPr>
              <a:t>la transparence et la satisfaction du consommateur dans les services de l’eau et des eaux usées</a:t>
            </a:r>
            <a:endParaRPr lang="fr-FR" sz="24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766" y="2888632"/>
            <a:ext cx="839204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>
                <a:solidFill>
                  <a:srgbClr val="000090"/>
                </a:solidFill>
              </a:rPr>
              <a:t>Elle remplace la concurrence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90"/>
                </a:solidFill>
              </a:rPr>
              <a:t>Elle protège le consommateur du “monopole naturel”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90"/>
                </a:solidFill>
              </a:rPr>
              <a:t>Elle protège la faisabilité économique et la durabilité du service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77" y="5129905"/>
            <a:ext cx="8858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800000"/>
                </a:solidFill>
              </a:rPr>
              <a:t>Le </a:t>
            </a:r>
            <a:r>
              <a:rPr lang="fr-FR" sz="2800" b="1" dirty="0" smtClean="0">
                <a:solidFill>
                  <a:srgbClr val="000090"/>
                </a:solidFill>
              </a:rPr>
              <a:t>Modèle Portugais </a:t>
            </a:r>
            <a:r>
              <a:rPr lang="fr-FR" sz="2800" b="1" dirty="0" smtClean="0">
                <a:solidFill>
                  <a:srgbClr val="800000"/>
                </a:solidFill>
              </a:rPr>
              <a:t>de régulation prend en </a:t>
            </a:r>
          </a:p>
          <a:p>
            <a:r>
              <a:rPr lang="fr-FR" sz="2800" b="1" dirty="0" smtClean="0">
                <a:solidFill>
                  <a:srgbClr val="800000"/>
                </a:solidFill>
              </a:rPr>
              <a:t>considération trois domaines d’activité complémentaires :</a:t>
            </a:r>
          </a:p>
        </p:txBody>
      </p:sp>
      <p:pic>
        <p:nvPicPr>
          <p:cNvPr id="6" name="Picture 5" descr="ERSAR-logo+sigla-cor 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467" y="290851"/>
            <a:ext cx="2258869" cy="122157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1565" y="350872"/>
            <a:ext cx="541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000090"/>
                </a:solidFill>
              </a:rPr>
              <a:t>La régulation a été </a:t>
            </a:r>
            <a:r>
              <a:rPr lang="fr-FR" sz="3600" b="1" dirty="0" smtClean="0">
                <a:solidFill>
                  <a:srgbClr val="800000"/>
                </a:solidFill>
              </a:rPr>
              <a:t>cruciale </a:t>
            </a:r>
            <a:r>
              <a:rPr lang="fr-FR" sz="3600" b="1" dirty="0" smtClean="0">
                <a:solidFill>
                  <a:srgbClr val="000090"/>
                </a:solidFill>
              </a:rPr>
              <a:t>dans ce succès: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5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28625" y="2918738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ts val="800"/>
              </a:spcBef>
              <a:buFontTx/>
              <a:buChar char="–"/>
              <a:defRPr/>
            </a:pP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85750" y="561300"/>
            <a:ext cx="87868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ts val="800"/>
              </a:spcBef>
              <a:buFontTx/>
              <a:buChar char="–"/>
              <a:defRPr/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ts val="800"/>
              </a:spcBef>
              <a:buFontTx/>
              <a:buChar char="–"/>
              <a:defRPr/>
            </a:pP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2876" y="494632"/>
            <a:ext cx="571472" cy="5710254"/>
          </a:xfrm>
          <a:prstGeom prst="roundRect">
            <a:avLst>
              <a:gd name="adj" fmla="val 9650"/>
            </a:avLst>
          </a:prstGeom>
          <a:solidFill>
            <a:srgbClr val="FF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fr-FR" b="1" spc="-100" dirty="0" smtClean="0">
                <a:solidFill>
                  <a:srgbClr val="800000"/>
                </a:solidFill>
                <a:effectLst/>
              </a:rPr>
              <a:t>Modèle </a:t>
            </a:r>
            <a:r>
              <a:rPr lang="fr-FR" b="1" spc="-100" dirty="0" err="1" smtClean="0">
                <a:solidFill>
                  <a:srgbClr val="800000"/>
                </a:solidFill>
                <a:effectLst/>
              </a:rPr>
              <a:t>règulatoire</a:t>
            </a:r>
            <a:endParaRPr lang="fr-FR" b="1" spc="-100" dirty="0">
              <a:solidFill>
                <a:srgbClr val="800000"/>
              </a:solidFill>
              <a:effectLst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5786" y="489846"/>
            <a:ext cx="2714644" cy="5710254"/>
          </a:xfrm>
          <a:prstGeom prst="roundRect">
            <a:avLst>
              <a:gd name="adj" fmla="val 9650"/>
            </a:avLst>
          </a:prstGeom>
          <a:solidFill>
            <a:srgbClr val="FF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spc="-100" dirty="0" err="1" smtClean="0">
                <a:solidFill>
                  <a:srgbClr val="000090"/>
                </a:solidFill>
              </a:rPr>
              <a:t>Règulation</a:t>
            </a:r>
            <a:r>
              <a:rPr lang="fr-FR" sz="2000" b="1" spc="-100" dirty="0" smtClean="0">
                <a:solidFill>
                  <a:srgbClr val="000090"/>
                </a:solidFill>
              </a:rPr>
              <a:t> structurelle du secteur :</a:t>
            </a:r>
            <a:endParaRPr lang="fr-FR" sz="2000" b="1" spc="-100" dirty="0">
              <a:solidFill>
                <a:srgbClr val="00009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8662" y="1489978"/>
            <a:ext cx="2428892" cy="2214578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Contribution à la formulation d’une stratégie nationale pour le secteur</a:t>
            </a:r>
            <a:endParaRPr lang="fr-FR" sz="2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8662" y="3847432"/>
            <a:ext cx="2428892" cy="2214578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Contribution à la clarification et l'amélioration des règles et des lois régissant le secteur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71868" y="489846"/>
            <a:ext cx="2714644" cy="5710254"/>
          </a:xfrm>
          <a:prstGeom prst="roundRect">
            <a:avLst>
              <a:gd name="adj" fmla="val 9650"/>
            </a:avLst>
          </a:prstGeom>
          <a:solidFill>
            <a:srgbClr val="FF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spc="-100" dirty="0" err="1">
                <a:solidFill>
                  <a:srgbClr val="000090"/>
                </a:solidFill>
              </a:rPr>
              <a:t>Règulation</a:t>
            </a:r>
            <a:r>
              <a:rPr lang="fr-FR" sz="2000" b="1" spc="-100" dirty="0">
                <a:solidFill>
                  <a:srgbClr val="000090"/>
                </a:solidFill>
              </a:rPr>
              <a:t> pour </a:t>
            </a:r>
            <a:r>
              <a:rPr lang="fr-FR" sz="2000" b="1" spc="-100" dirty="0" smtClean="0">
                <a:solidFill>
                  <a:srgbClr val="000090"/>
                </a:solidFill>
              </a:rPr>
              <a:t>un comportement utilitaire :</a:t>
            </a:r>
            <a:endParaRPr lang="fr-FR" sz="2000" b="1" spc="-100" dirty="0">
              <a:solidFill>
                <a:srgbClr val="00009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714744" y="1489978"/>
            <a:ext cx="2428892" cy="857256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spc="-100" dirty="0" smtClean="0">
                <a:solidFill>
                  <a:srgbClr val="FFFFFF"/>
                </a:solidFill>
              </a:rPr>
              <a:t>Suivi juridique et contractuel des services publics</a:t>
            </a:r>
            <a:endParaRPr lang="fr-FR" sz="2000" b="1" spc="-100" dirty="0">
              <a:solidFill>
                <a:srgbClr val="FFFF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14744" y="2418672"/>
            <a:ext cx="2428892" cy="857256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Régulation économique des services publics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714744" y="3347366"/>
            <a:ext cx="2428892" cy="857256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Qualité de la régulation des services publics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14744" y="4276060"/>
            <a:ext cx="2428892" cy="857256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Régulation de la qualité de l'eau des services publics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14744" y="5204754"/>
            <a:ext cx="2428892" cy="857256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Évaluation des plaintes des consommateurs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57950" y="489846"/>
            <a:ext cx="2714644" cy="5710254"/>
          </a:xfrm>
          <a:prstGeom prst="roundRect">
            <a:avLst>
              <a:gd name="adj" fmla="val 9650"/>
            </a:avLst>
          </a:prstGeom>
          <a:solidFill>
            <a:srgbClr val="FF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spc="-100" dirty="0" smtClean="0">
                <a:solidFill>
                  <a:srgbClr val="000090"/>
                </a:solidFill>
              </a:rPr>
              <a:t>Activités </a:t>
            </a:r>
            <a:r>
              <a:rPr lang="fr-FR" sz="2000" b="1" spc="-100" dirty="0" err="1" smtClean="0">
                <a:solidFill>
                  <a:srgbClr val="000090"/>
                </a:solidFill>
              </a:rPr>
              <a:t>règulatoires</a:t>
            </a:r>
            <a:r>
              <a:rPr lang="fr-FR" sz="2000" b="1" spc="-100" dirty="0" smtClean="0">
                <a:solidFill>
                  <a:srgbClr val="000090"/>
                </a:solidFill>
              </a:rPr>
              <a:t> supplémentaires:</a:t>
            </a:r>
            <a:endParaRPr lang="fr-FR" sz="2000" b="1" spc="-100" dirty="0">
              <a:solidFill>
                <a:srgbClr val="00009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00826" y="1489978"/>
            <a:ext cx="2428892" cy="2214578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Collecte, validation, traitement et divulgation publique de l'information sonore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00826" y="3847432"/>
            <a:ext cx="2428892" cy="2214578"/>
          </a:xfrm>
          <a:prstGeom prst="roundRect">
            <a:avLst>
              <a:gd name="adj" fmla="val 9650"/>
            </a:avLst>
          </a:prstGeom>
          <a:solidFill>
            <a:srgbClr val="3366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rgbClr val="FFFFFF"/>
                </a:solidFill>
              </a:rPr>
              <a:t>Innovation et assistance technique aux services publics</a:t>
            </a:r>
            <a:endParaRPr lang="fr-F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5228" y="253370"/>
            <a:ext cx="72085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90"/>
                </a:solidFill>
              </a:rPr>
              <a:t>Un gigantesque partenariat public-public </a:t>
            </a:r>
          </a:p>
          <a:p>
            <a:pPr algn="ctr"/>
            <a:r>
              <a:rPr lang="fr-FR" sz="2800" b="1" dirty="0" smtClean="0">
                <a:solidFill>
                  <a:srgbClr val="000090"/>
                </a:solidFill>
              </a:rPr>
              <a:t> </a:t>
            </a:r>
            <a:r>
              <a:rPr lang="fr-FR" sz="2800" b="1" dirty="0" smtClean="0">
                <a:solidFill>
                  <a:srgbClr val="0000FF"/>
                </a:solidFill>
              </a:rPr>
              <a:t>État central + Municipalités</a:t>
            </a:r>
            <a:endParaRPr lang="fr-FR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029" y="1499577"/>
            <a:ext cx="3008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“Déverticalisation”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dégroupage?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927" y="2350850"/>
            <a:ext cx="7298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Séparation conceptuelle entre “vrac” et “détail”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“haut” et “bas” en analogie avec les systèmes d’énergie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11892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Création de systèmes régionaux avec une échelle appropriée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captage d’eau, traitement “en vrac” et vente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à des distributeurs au “détail” (municipalités)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Collecte et traitement “en vrac” des eaux usées,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à partir de collecteurs “au détail” (municipalités)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4941017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Création d’entreprises appartenant à l’État et aux municipalités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État par le biais du Holding AdP – 51%, municipalités concernées – 49%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la loi autorise 49% de secteur privé mais cela n’a pas été mis en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8004" y="5450591"/>
            <a:ext cx="5080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90"/>
                </a:solidFill>
              </a:rPr>
              <a:t>“Laisser cent fleurs s’épanouir…”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Mao Zedong, 1956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Secrétaire d’État, 1993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44" y="247613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Échelle appropriée en termes d'ingénierie et de gestion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Soutien de la part de la Holding Águas de Portugal (AdP)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434" y="1308481"/>
            <a:ext cx="8312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Liberté d’accès pour les municipalités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Le gouvernement peut décider unilatéralement mais cela n’est jamais arrivé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152" y="2320573"/>
            <a:ext cx="69612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Les municipalités ont d’autres choix possibles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municipalité, services municipaux , entreprises municipales ,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association avec d’autres municipalités</a:t>
            </a:r>
          </a:p>
          <a:p>
            <a:pPr algn="ctr"/>
            <a:r>
              <a:rPr lang="fr-FR" sz="2000" b="1" dirty="0" smtClean="0">
                <a:solidFill>
                  <a:srgbClr val="800000"/>
                </a:solidFill>
              </a:rPr>
              <a:t>Dans tous les cas, les contrats de concession</a:t>
            </a:r>
          </a:p>
          <a:p>
            <a:pPr algn="ctr"/>
            <a:r>
              <a:rPr lang="fr-FR" sz="2000" b="1" dirty="0" smtClean="0">
                <a:solidFill>
                  <a:srgbClr val="800000"/>
                </a:solidFill>
              </a:rPr>
              <a:t>avec des entreprises privées sont autorisés</a:t>
            </a:r>
            <a:endParaRPr lang="fr-FR" sz="2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25" y="4092695"/>
            <a:ext cx="88686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00"/>
                </a:solidFill>
              </a:rPr>
              <a:t>Système de réglementation rigoureux et universel (ERSAR)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la qualité est contrôlée, les tarifs sont établis par les municipalités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mais sont sujets à des réglementations spécifique établies par ERSAR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15"/>
          <p:cNvGrpSpPr/>
          <p:nvPr/>
        </p:nvGrpSpPr>
        <p:grpSpPr>
          <a:xfrm>
            <a:off x="611462" y="19515"/>
            <a:ext cx="7959161" cy="6838485"/>
            <a:chOff x="611462" y="19515"/>
            <a:chExt cx="7959161" cy="6838485"/>
          </a:xfrm>
        </p:grpSpPr>
        <p:pic>
          <p:nvPicPr>
            <p:cNvPr id="53" name="Picture 52" descr="Modelos abasteciment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08" y="19515"/>
              <a:ext cx="7411524" cy="683848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611462" y="5832093"/>
              <a:ext cx="27630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34782" y="3398135"/>
              <a:ext cx="1258200" cy="223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34782" y="799104"/>
              <a:ext cx="1258200" cy="223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51677" y="329231"/>
              <a:ext cx="1258200" cy="223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26673" y="329231"/>
              <a:ext cx="1258200" cy="223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22825" y="6137808"/>
              <a:ext cx="1328753" cy="146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34584" y="6450696"/>
              <a:ext cx="1328753" cy="117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55194" y="6157197"/>
              <a:ext cx="1087697" cy="117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45500" y="6460391"/>
              <a:ext cx="1087697" cy="117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11081" y="6137807"/>
              <a:ext cx="1785750" cy="156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605288" y="6450697"/>
              <a:ext cx="1785750" cy="127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84873" y="6137808"/>
              <a:ext cx="1785750" cy="146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51"/>
          <p:cNvGrpSpPr/>
          <p:nvPr/>
        </p:nvGrpSpPr>
        <p:grpSpPr>
          <a:xfrm>
            <a:off x="2502326" y="537494"/>
            <a:ext cx="2902340" cy="4505162"/>
            <a:chOff x="2502326" y="537494"/>
            <a:chExt cx="2902340" cy="4505162"/>
          </a:xfrm>
        </p:grpSpPr>
        <p:grpSp>
          <p:nvGrpSpPr>
            <p:cNvPr id="67" name="Group 32"/>
            <p:cNvGrpSpPr/>
            <p:nvPr/>
          </p:nvGrpSpPr>
          <p:grpSpPr>
            <a:xfrm>
              <a:off x="2502326" y="537494"/>
              <a:ext cx="2902340" cy="4505162"/>
              <a:chOff x="2502326" y="537494"/>
              <a:chExt cx="2902340" cy="4505162"/>
            </a:xfrm>
          </p:grpSpPr>
          <p:grpSp>
            <p:nvGrpSpPr>
              <p:cNvPr id="72" name="Group 31"/>
              <p:cNvGrpSpPr/>
              <p:nvPr/>
            </p:nvGrpSpPr>
            <p:grpSpPr>
              <a:xfrm>
                <a:off x="2502326" y="3196192"/>
                <a:ext cx="2827859" cy="1846464"/>
                <a:chOff x="2502326" y="3196192"/>
                <a:chExt cx="2827859" cy="1846464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3412243" y="3760027"/>
                  <a:ext cx="1137439" cy="97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200000" flipH="1" flipV="1">
                  <a:off x="2543884" y="4879729"/>
                  <a:ext cx="1137439" cy="97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4408964" y="4519436"/>
                  <a:ext cx="921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S&amp;M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2502326" y="3298575"/>
                  <a:ext cx="49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</p:grpSp>
          <p:grpSp>
            <p:nvGrpSpPr>
              <p:cNvPr id="73" name="Group 30"/>
              <p:cNvGrpSpPr/>
              <p:nvPr/>
            </p:nvGrpSpPr>
            <p:grpSpPr>
              <a:xfrm>
                <a:off x="3155194" y="537494"/>
                <a:ext cx="2249472" cy="2212399"/>
                <a:chOff x="3155194" y="537494"/>
                <a:chExt cx="2249472" cy="2212399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3402473" y="1116473"/>
                  <a:ext cx="1137439" cy="97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9360000" flipH="1" flipV="1">
                  <a:off x="4267227" y="1724396"/>
                  <a:ext cx="1137439" cy="97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3155194" y="2226673"/>
                  <a:ext cx="49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233197" y="537494"/>
                  <a:ext cx="921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S&amp;M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4611081" y="1857341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91739" y="4172185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05288" y="2271351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91739" y="4541517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82" name="Group 52"/>
          <p:cNvGrpSpPr/>
          <p:nvPr/>
        </p:nvGrpSpPr>
        <p:grpSpPr>
          <a:xfrm>
            <a:off x="6381384" y="166755"/>
            <a:ext cx="1906148" cy="5665338"/>
            <a:chOff x="6381384" y="166755"/>
            <a:chExt cx="1906148" cy="5665338"/>
          </a:xfrm>
        </p:grpSpPr>
        <p:grpSp>
          <p:nvGrpSpPr>
            <p:cNvPr id="83" name="Group 41"/>
            <p:cNvGrpSpPr/>
            <p:nvPr/>
          </p:nvGrpSpPr>
          <p:grpSpPr>
            <a:xfrm>
              <a:off x="6381384" y="166755"/>
              <a:ext cx="1906148" cy="5665338"/>
              <a:chOff x="6381384" y="166755"/>
              <a:chExt cx="1906148" cy="5665338"/>
            </a:xfrm>
          </p:grpSpPr>
          <p:grpSp>
            <p:nvGrpSpPr>
              <p:cNvPr id="88" name="Group 33"/>
              <p:cNvGrpSpPr/>
              <p:nvPr/>
            </p:nvGrpSpPr>
            <p:grpSpPr>
              <a:xfrm>
                <a:off x="6381384" y="2117463"/>
                <a:ext cx="1906148" cy="3714630"/>
                <a:chOff x="6381384" y="2117463"/>
                <a:chExt cx="1906148" cy="3714630"/>
              </a:xfrm>
            </p:grpSpPr>
            <p:cxnSp>
              <p:nvCxnSpPr>
                <p:cNvPr id="91" name="Straight Connector 21"/>
                <p:cNvCxnSpPr/>
                <p:nvPr/>
              </p:nvCxnSpPr>
              <p:spPr>
                <a:xfrm rot="5400000" flipH="1" flipV="1">
                  <a:off x="6079244" y="3760027"/>
                  <a:ext cx="1137439" cy="97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22"/>
                <p:cNvCxnSpPr/>
                <p:nvPr/>
              </p:nvCxnSpPr>
              <p:spPr>
                <a:xfrm rot="6720000" flipH="1" flipV="1">
                  <a:off x="6451163" y="3822828"/>
                  <a:ext cx="1137439" cy="97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27"/>
                <p:cNvSpPr txBox="1"/>
                <p:nvPr/>
              </p:nvSpPr>
              <p:spPr>
                <a:xfrm>
                  <a:off x="7789028" y="2117463"/>
                  <a:ext cx="49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94" name="TextBox 28"/>
                <p:cNvSpPr txBox="1"/>
                <p:nvPr/>
              </p:nvSpPr>
              <p:spPr>
                <a:xfrm>
                  <a:off x="6391038" y="5308873"/>
                  <a:ext cx="49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95" name="TextBox 29"/>
                <p:cNvSpPr txBox="1"/>
                <p:nvPr/>
              </p:nvSpPr>
              <p:spPr>
                <a:xfrm>
                  <a:off x="6381384" y="3621542"/>
                  <a:ext cx="921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b="1" dirty="0" smtClean="0">
                      <a:solidFill>
                        <a:srgbClr val="000090"/>
                      </a:solidFill>
                    </a:rPr>
                    <a:t>S&amp;M</a:t>
                  </a:r>
                  <a:endParaRPr lang="en-GB" sz="2800" b="1" dirty="0">
                    <a:solidFill>
                      <a:srgbClr val="000090"/>
                    </a:solidFill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6994205" y="166755"/>
                <a:ext cx="92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S&amp;M</a:t>
                </a: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rot="5400000">
                <a:off x="7033747" y="358183"/>
                <a:ext cx="218258" cy="7826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7226671" y="4857990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48844" y="3987519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148844" y="1320746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51560" y="1124167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93861" y="29205"/>
            <a:ext cx="83835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Schémas généraux des services d’approvisionnement en eau potable, regroupés par modèle de gestion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79389" y="463899"/>
            <a:ext cx="14675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en vrac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926" y="976857"/>
            <a:ext cx="12668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Opérateurs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1462" y="3531107"/>
            <a:ext cx="18908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Population desservie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51555" y="475287"/>
            <a:ext cx="14675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au détail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394494" y="6102835"/>
            <a:ext cx="137093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Concessions municipales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48647" y="5993917"/>
            <a:ext cx="1167675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Concessions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municipales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91334" y="6307359"/>
            <a:ext cx="140106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Partenariat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État/municipalités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63454" y="6366734"/>
            <a:ext cx="1026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Municipalités</a:t>
            </a:r>
          </a:p>
          <a:p>
            <a:endParaRPr lang="fr-FR" sz="900" dirty="0" smtClean="0">
              <a:latin typeface="Gill Sans MT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95380" y="6030801"/>
            <a:ext cx="187524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Associations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de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municipalités</a:t>
            </a:r>
          </a:p>
          <a:p>
            <a:endParaRPr lang="fr-FR" sz="900" dirty="0" smtClean="0">
              <a:latin typeface="Gill Sans MT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05288" y="6307359"/>
            <a:ext cx="1415502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Services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municipaux</a:t>
            </a:r>
          </a:p>
          <a:p>
            <a:endParaRPr lang="fr-FR" sz="900" dirty="0" smtClean="0">
              <a:latin typeface="Gill Sans MT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05288" y="5967853"/>
            <a:ext cx="179154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Gill Sans MT" pitchFamily="34" charset="0"/>
              </a:rPr>
              <a:t>Entreprises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municipales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et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900" dirty="0" smtClean="0">
                <a:latin typeface="Gill Sans MT" pitchFamily="34" charset="0"/>
              </a:rPr>
              <a:t>intermunicipales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104356" y="365780"/>
            <a:ext cx="3174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SzPct val="130000"/>
            </a:pPr>
            <a:r>
              <a:rPr lang="en-GB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SITUATION </a:t>
            </a:r>
            <a:r>
              <a:rPr lang="en-GB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 1993</a:t>
            </a:r>
            <a:endParaRPr lang="en-GB" sz="28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6960" name="Rectangle 48"/>
          <p:cNvSpPr>
            <a:spLocks noChangeArrowheads="1"/>
          </p:cNvSpPr>
          <p:nvPr/>
        </p:nvSpPr>
        <p:spPr bwMode="auto">
          <a:xfrm>
            <a:off x="259556" y="963676"/>
            <a:ext cx="88082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524000" indent="-1524000" algn="l">
              <a:spcBef>
                <a:spcPct val="50000"/>
              </a:spcBef>
              <a:spcAft>
                <a:spcPts val="1200"/>
              </a:spcAft>
              <a:tabLst>
                <a:tab pos="1524000" algn="l"/>
              </a:tabLst>
            </a:pPr>
            <a:r>
              <a:rPr lang="fr-FR" sz="2000" b="1" dirty="0" smtClean="0">
                <a:solidFill>
                  <a:srgbClr val="3366FF"/>
                </a:solidFill>
              </a:rPr>
              <a:t>INVESTISSEMENTS :</a:t>
            </a:r>
            <a:r>
              <a:rPr lang="fr-FR" sz="2000" b="1" dirty="0" smtClean="0">
                <a:solidFill>
                  <a:srgbClr val="17214B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Uniquement pour résoudre </a:t>
            </a:r>
            <a:r>
              <a:rPr lang="fr-FR" sz="2000" b="1" dirty="0" smtClean="0">
                <a:solidFill>
                  <a:srgbClr val="FF0000"/>
                </a:solidFill>
              </a:rPr>
              <a:t>des problèmes locaux</a:t>
            </a:r>
            <a:r>
              <a:rPr lang="fr-FR" sz="2000" b="1" dirty="0" smtClean="0">
                <a:solidFill>
                  <a:srgbClr val="000090"/>
                </a:solidFill>
              </a:rPr>
              <a:t> sans chercher des solutions intégrées (manque de synergies </a:t>
            </a:r>
            <a:r>
              <a:rPr lang="fr-FR" sz="2000" b="1" dirty="0" smtClean="0">
                <a:solidFill>
                  <a:srgbClr val="FF0000"/>
                </a:solidFill>
              </a:rPr>
              <a:t>dispersion des systèmes</a:t>
            </a:r>
            <a:r>
              <a:rPr lang="fr-FR" sz="2000" b="1" dirty="0" smtClean="0">
                <a:solidFill>
                  <a:srgbClr val="000090"/>
                </a:solidFill>
              </a:rPr>
              <a:t>)</a:t>
            </a:r>
          </a:p>
          <a:p>
            <a:pPr marL="1524000" indent="-1524000">
              <a:spcBef>
                <a:spcPct val="50000"/>
              </a:spcBef>
              <a:spcAft>
                <a:spcPts val="1200"/>
              </a:spcAft>
              <a:tabLst>
                <a:tab pos="1524000" algn="l"/>
              </a:tabLst>
            </a:pPr>
            <a:r>
              <a:rPr lang="fr-FR" sz="2000" b="1" dirty="0" smtClean="0">
                <a:solidFill>
                  <a:srgbClr val="3366FF"/>
                </a:solidFill>
              </a:rPr>
              <a:t>GESTION :</a:t>
            </a:r>
            <a:r>
              <a:rPr lang="fr-FR" sz="2000" b="1" dirty="0" smtClean="0">
                <a:solidFill>
                  <a:srgbClr val="17214B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Responsabilité des </a:t>
            </a:r>
            <a:r>
              <a:rPr lang="fr-FR" sz="2000" b="1" dirty="0" smtClean="0">
                <a:solidFill>
                  <a:srgbClr val="FF0000"/>
                </a:solidFill>
              </a:rPr>
              <a:t>308 municipalités </a:t>
            </a:r>
            <a:r>
              <a:rPr lang="fr-FR" sz="2000" b="1" dirty="0" smtClean="0">
                <a:solidFill>
                  <a:srgbClr val="000090"/>
                </a:solidFill>
              </a:rPr>
              <a:t>(pas d’attitude corporative ni d’esprit d’entreprise) </a:t>
            </a:r>
          </a:p>
          <a:p>
            <a:pPr marL="1524000" indent="-1524000">
              <a:spcBef>
                <a:spcPct val="50000"/>
              </a:spcBef>
              <a:spcAft>
                <a:spcPts val="1200"/>
              </a:spcAft>
              <a:tabLst>
                <a:tab pos="1524000" algn="l"/>
              </a:tabLst>
            </a:pPr>
            <a:r>
              <a:rPr lang="fr-FR" sz="2000" b="1" cap="all" dirty="0" smtClean="0">
                <a:solidFill>
                  <a:srgbClr val="3366FF"/>
                </a:solidFill>
              </a:rPr>
              <a:t>PROPRIÉTÉ </a:t>
            </a:r>
            <a:r>
              <a:rPr lang="fr-FR" sz="2000" b="1" dirty="0" smtClean="0">
                <a:solidFill>
                  <a:srgbClr val="3366FF"/>
                </a:solidFill>
              </a:rPr>
              <a:t>:</a:t>
            </a:r>
            <a:r>
              <a:rPr lang="fr-FR" sz="2000" b="1" dirty="0" smtClean="0">
                <a:solidFill>
                  <a:srgbClr val="17214B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Entreprises privées totalement </a:t>
            </a:r>
            <a:r>
              <a:rPr lang="fr-FR" sz="2000" b="1" dirty="0" smtClean="0">
                <a:solidFill>
                  <a:srgbClr val="FF0000"/>
                </a:solidFill>
              </a:rPr>
              <a:t>exclues </a:t>
            </a:r>
            <a:r>
              <a:rPr lang="fr-FR" sz="2000" b="1" dirty="0" smtClean="0">
                <a:solidFill>
                  <a:srgbClr val="000090"/>
                </a:solidFill>
              </a:rPr>
              <a:t>par la loi dans ce secteur</a:t>
            </a:r>
            <a:endParaRPr lang="fr-FR" sz="2000" b="1" dirty="0" smtClean="0">
              <a:solidFill>
                <a:srgbClr val="3366FF"/>
              </a:solidFill>
            </a:endParaRPr>
          </a:p>
          <a:p>
            <a:pPr marL="1524000" indent="-1524000">
              <a:spcBef>
                <a:spcPct val="50000"/>
              </a:spcBef>
              <a:spcAft>
                <a:spcPts val="1200"/>
              </a:spcAft>
              <a:tabLst>
                <a:tab pos="1524000" algn="l"/>
              </a:tabLst>
            </a:pPr>
            <a:r>
              <a:rPr lang="fr-FR" sz="2000" b="1" dirty="0" smtClean="0">
                <a:solidFill>
                  <a:srgbClr val="3366FF"/>
                </a:solidFill>
              </a:rPr>
              <a:t>T</a:t>
            </a:r>
            <a:r>
              <a:rPr lang="fr-FR" sz="2000" b="1" cap="all" dirty="0" smtClean="0">
                <a:solidFill>
                  <a:srgbClr val="3366FF"/>
                </a:solidFill>
              </a:rPr>
              <a:t>echnologie </a:t>
            </a:r>
            <a:r>
              <a:rPr lang="fr-FR" sz="2000" b="1" dirty="0" smtClean="0">
                <a:solidFill>
                  <a:srgbClr val="3366FF"/>
                </a:solidFill>
              </a:rPr>
              <a:t>:</a:t>
            </a:r>
            <a:r>
              <a:rPr lang="fr-FR" sz="2000" b="1" dirty="0" smtClean="0">
                <a:solidFill>
                  <a:srgbClr val="17214B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Difficulté à adopter une technologie de pointe</a:t>
            </a:r>
          </a:p>
          <a:p>
            <a:pPr marL="1524000" indent="-1524000">
              <a:spcBef>
                <a:spcPct val="50000"/>
              </a:spcBef>
              <a:spcAft>
                <a:spcPts val="1200"/>
              </a:spcAft>
              <a:tabLst>
                <a:tab pos="1524000" algn="l"/>
              </a:tabLst>
            </a:pPr>
            <a:r>
              <a:rPr lang="fr-FR" sz="2000" b="1" dirty="0" smtClean="0">
                <a:solidFill>
                  <a:srgbClr val="3366FF"/>
                </a:solidFill>
              </a:rPr>
              <a:t>SOURCES D’EAU :</a:t>
            </a:r>
            <a:r>
              <a:rPr lang="fr-FR" sz="2000" b="1" dirty="0" smtClean="0">
                <a:solidFill>
                  <a:srgbClr val="17214B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Beaucoup de </a:t>
            </a:r>
            <a:r>
              <a:rPr lang="fr-FR" sz="2000" b="1" dirty="0" smtClean="0">
                <a:solidFill>
                  <a:srgbClr val="FF0000"/>
                </a:solidFill>
              </a:rPr>
              <a:t>sources </a:t>
            </a:r>
            <a:r>
              <a:rPr lang="fr-FR" sz="2000" b="1" dirty="0" smtClean="0">
                <a:solidFill>
                  <a:srgbClr val="000090"/>
                </a:solidFill>
              </a:rPr>
              <a:t>d’eau non viables ou </a:t>
            </a:r>
            <a:r>
              <a:rPr lang="fr-FR" sz="2000" b="1" dirty="0" smtClean="0">
                <a:solidFill>
                  <a:srgbClr val="FF0000"/>
                </a:solidFill>
              </a:rPr>
              <a:t>peu fiables </a:t>
            </a:r>
            <a:r>
              <a:rPr lang="fr-FR" sz="2000" b="1" dirty="0" smtClean="0">
                <a:solidFill>
                  <a:srgbClr val="000090"/>
                </a:solidFill>
              </a:rPr>
              <a:t>et une </a:t>
            </a:r>
            <a:r>
              <a:rPr lang="fr-FR" sz="2000" b="1" dirty="0" smtClean="0">
                <a:solidFill>
                  <a:srgbClr val="FF0000"/>
                </a:solidFill>
              </a:rPr>
              <a:t>intégration </a:t>
            </a:r>
            <a:r>
              <a:rPr lang="fr-FR" sz="2000" b="1" dirty="0" smtClean="0">
                <a:solidFill>
                  <a:srgbClr val="000090"/>
                </a:solidFill>
              </a:rPr>
              <a:t>très </a:t>
            </a:r>
            <a:r>
              <a:rPr lang="fr-FR" sz="2000" b="1" dirty="0" smtClean="0">
                <a:solidFill>
                  <a:srgbClr val="FF0000"/>
                </a:solidFill>
              </a:rPr>
              <a:t>pauvre </a:t>
            </a:r>
            <a:r>
              <a:rPr lang="fr-FR" sz="2000" b="1" dirty="0" smtClean="0">
                <a:solidFill>
                  <a:srgbClr val="000090"/>
                </a:solidFill>
              </a:rPr>
              <a:t>dans la gestion des ressources en eau</a:t>
            </a:r>
          </a:p>
          <a:p>
            <a:pPr marL="1524000" indent="-1524000">
              <a:spcBef>
                <a:spcPct val="50000"/>
              </a:spcBef>
              <a:spcAft>
                <a:spcPts val="1200"/>
              </a:spcAft>
              <a:tabLst>
                <a:tab pos="1524000" algn="l"/>
              </a:tabLst>
            </a:pPr>
            <a:r>
              <a:rPr lang="fr-FR" sz="2400" b="1" dirty="0" smtClean="0">
                <a:solidFill>
                  <a:srgbClr val="FF0000"/>
                </a:solidFill>
              </a:rPr>
              <a:t>RÉGULATION :</a:t>
            </a:r>
            <a:r>
              <a:rPr lang="fr-FR" sz="2400" b="1" dirty="0" smtClean="0">
                <a:solidFill>
                  <a:srgbClr val="17214B"/>
                </a:solidFill>
              </a:rPr>
              <a:t> </a:t>
            </a:r>
            <a:r>
              <a:rPr lang="fr-FR" sz="2400" b="1" dirty="0" smtClean="0">
                <a:solidFill>
                  <a:srgbClr val="800000"/>
                </a:solidFill>
              </a:rPr>
              <a:t>Pas de régulation, pas de benchmarking, juste des critères techniques flous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5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6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120228" y="96654"/>
            <a:ext cx="8499071" cy="6435585"/>
            <a:chOff x="141628" y="89149"/>
            <a:chExt cx="8686800" cy="6720378"/>
          </a:xfrm>
        </p:grpSpPr>
        <p:pic>
          <p:nvPicPr>
            <p:cNvPr id="3" name="Picture 2" descr="Distribuição abastecimento.png"/>
            <p:cNvPicPr>
              <a:picLocks noChangeAspect="1"/>
            </p:cNvPicPr>
            <p:nvPr/>
          </p:nvPicPr>
          <p:blipFill>
            <a:blip r:embed="rId2"/>
            <a:srcRect t="533"/>
            <a:stretch>
              <a:fillRect/>
            </a:stretch>
          </p:blipFill>
          <p:spPr>
            <a:xfrm>
              <a:off x="141628" y="89149"/>
              <a:ext cx="8686800" cy="67203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0571" y="368410"/>
              <a:ext cx="973032" cy="184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98394" y="346300"/>
              <a:ext cx="973032" cy="184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1037" y="4256105"/>
              <a:ext cx="552566" cy="271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037" y="4653600"/>
              <a:ext cx="688284" cy="252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037" y="5041400"/>
              <a:ext cx="1095438" cy="155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037" y="5332250"/>
              <a:ext cx="1095438" cy="13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037" y="5594013"/>
              <a:ext cx="891861" cy="281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037" y="6127239"/>
              <a:ext cx="1095438" cy="14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037" y="6398699"/>
              <a:ext cx="1095438" cy="14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4973095" y="4731159"/>
              <a:ext cx="862779" cy="171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3095" y="5022010"/>
              <a:ext cx="1017885" cy="155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3095" y="5312860"/>
              <a:ext cx="1017885" cy="261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3095" y="5865473"/>
              <a:ext cx="1143909" cy="94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73095" y="6098154"/>
              <a:ext cx="940332" cy="14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73095" y="6379309"/>
              <a:ext cx="1143909" cy="14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603" y="152"/>
            <a:ext cx="84609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Gill Sans MT" pitchFamily="34" charset="0"/>
              </a:rPr>
              <a:t>Distribution géographique des opérateurs d’approvisionnement en eau potable par modèle de gestion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728" y="527156"/>
            <a:ext cx="14264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en vrac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6729" y="330060"/>
            <a:ext cx="1426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400" dirty="0" smtClean="0">
              <a:latin typeface="Gill Sans MT" pitchFamily="34" charset="0"/>
            </a:endParaRPr>
          </a:p>
          <a:p>
            <a:r>
              <a:rPr lang="fr-FR" sz="1400" dirty="0" smtClean="0">
                <a:latin typeface="Gill Sans MT" pitchFamily="34" charset="0"/>
              </a:rPr>
              <a:t>Service au détail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288" y="4078403"/>
            <a:ext cx="7704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Municipalités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544" y="4277892"/>
            <a:ext cx="7504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800" dirty="0" smtClean="0">
              <a:latin typeface="Gill Sans MT" pitchFamily="34" charset="0"/>
            </a:endParaRPr>
          </a:p>
          <a:p>
            <a:r>
              <a:rPr lang="fr-FR" sz="800" dirty="0" smtClean="0">
                <a:latin typeface="Gill Sans MT" pitchFamily="34" charset="0"/>
              </a:rPr>
              <a:t>Services municipaux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213" y="4743809"/>
            <a:ext cx="1083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Associations de municipalités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7372" y="4524113"/>
            <a:ext cx="9504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Municipalités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7372" y="4709063"/>
            <a:ext cx="1120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Services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800" dirty="0" smtClean="0">
                <a:latin typeface="Gill Sans MT" pitchFamily="34" charset="0"/>
              </a:rPr>
              <a:t>municipaux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7372" y="5422031"/>
            <a:ext cx="12373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Partenariat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800" dirty="0" smtClean="0">
                <a:latin typeface="Gill Sans MT" pitchFamily="34" charset="0"/>
              </a:rPr>
              <a:t>État/municipalités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8048" y="6047931"/>
            <a:ext cx="1252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800" dirty="0" smtClean="0">
                <a:latin typeface="Gill Sans MT" pitchFamily="34" charset="0"/>
              </a:rPr>
              <a:t>municipales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9247" y="5780524"/>
            <a:ext cx="12255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</a:t>
            </a:r>
            <a:r>
              <a:rPr lang="fr-FR" sz="14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800" dirty="0" smtClean="0">
                <a:latin typeface="Gill Sans MT" pitchFamily="34" charset="0"/>
              </a:rPr>
              <a:t>municipales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8213" y="5011113"/>
            <a:ext cx="13205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Partenariat </a:t>
            </a:r>
          </a:p>
          <a:p>
            <a:r>
              <a:rPr lang="fr-FR" sz="800" dirty="0" smtClean="0">
                <a:latin typeface="Gill Sans MT" pitchFamily="34" charset="0"/>
              </a:rPr>
              <a:t>État/municipalités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6420" y="5283784"/>
            <a:ext cx="1150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Entreprises municipales et intermunicipales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4084" y="5773497"/>
            <a:ext cx="1133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 municipales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170" y="6052779"/>
            <a:ext cx="105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 municipales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99247" y="4993576"/>
            <a:ext cx="1150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Entreprises municipales et intermunicipales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231899" y="384684"/>
            <a:ext cx="6646999" cy="5952729"/>
            <a:chOff x="1231899" y="29084"/>
            <a:chExt cx="6646999" cy="5952729"/>
          </a:xfrm>
        </p:grpSpPr>
        <p:pic>
          <p:nvPicPr>
            <p:cNvPr id="3" name="Picture 2" descr="População servida abasteciment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899" y="29084"/>
              <a:ext cx="6646999" cy="595272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31899" y="48474"/>
              <a:ext cx="6646999" cy="339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4106" y="368410"/>
              <a:ext cx="591343" cy="135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4106" y="4808720"/>
              <a:ext cx="891861" cy="21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5399" y="480126"/>
            <a:ext cx="3188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Gill Sans MT" pitchFamily="34" charset="0"/>
              </a:rPr>
              <a:t>Evolution de la population bénéficiant de services d’approvisionnement en eau potable</a:t>
            </a:r>
          </a:p>
          <a:p>
            <a:r>
              <a:rPr lang="fr-FR" sz="1000" dirty="0" smtClean="0">
                <a:latin typeface="Gill Sans MT" pitchFamily="34" charset="0"/>
              </a:rPr>
              <a:t>Source : INAG (Inventaires Nationaux d’Assainissement de Base,  PNA et INSAAR 2009 – campagne 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506" y="549976"/>
            <a:ext cx="375789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Gill Sans MT" pitchFamily="34" charset="0"/>
              </a:rPr>
              <a:t>Distribution de la population bénéficiant de services d’approvisionnement en eau potable, par région hydrographique</a:t>
            </a:r>
          </a:p>
          <a:p>
            <a:r>
              <a:rPr lang="fr-FR" sz="1000" dirty="0" smtClean="0">
                <a:latin typeface="Gill Sans MT" pitchFamily="34" charset="0"/>
              </a:rPr>
              <a:t>Source : INAG (INSAAR 2009) Données concernant les Régions Hydrographique  avec limitations de bassins hydrographique selon l’Atlas de l’Environnement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3216" y="5146777"/>
            <a:ext cx="1735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% de la population desservie par des systèmes d’approvisionnement en eau potable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rifas abastecimen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3" y="517012"/>
            <a:ext cx="7826495" cy="5707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788" y="2937880"/>
            <a:ext cx="262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Average value in 2008: 0.87€/m3,</a:t>
            </a:r>
          </a:p>
          <a:p>
            <a:r>
              <a:rPr lang="en-GB" sz="1400" dirty="0" smtClean="0"/>
              <a:t>but tendency to increase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5000" y="420541"/>
            <a:ext cx="869774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Gill Sans MT" pitchFamily="34" charset="0"/>
              </a:rPr>
              <a:t>Redevance annuelle pour les utilisateurs domestiques (avec une consommation de 120m</a:t>
            </a:r>
            <a:r>
              <a:rPr lang="fr-FR" sz="2000" baseline="30000" dirty="0" smtClean="0">
                <a:latin typeface="Gill Sans MT" pitchFamily="34" charset="0"/>
              </a:rPr>
              <a:t>3</a:t>
            </a:r>
            <a:r>
              <a:rPr lang="fr-FR" sz="2000" dirty="0" smtClean="0">
                <a:latin typeface="Gill Sans MT" pitchFamily="34" charset="0"/>
              </a:rPr>
              <a:t>/an) pour les services d’approvisionnement en eau de 308 municipalités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0637" y="2937880"/>
            <a:ext cx="3067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Valeur moyenne en 2008 : 0.87€/m</a:t>
            </a:r>
            <a:r>
              <a:rPr lang="fr-FR" sz="1400" baseline="30000" dirty="0" smtClean="0">
                <a:latin typeface="Gill Sans MT" pitchFamily="34" charset="0"/>
              </a:rPr>
              <a:t>3</a:t>
            </a:r>
            <a:r>
              <a:rPr lang="fr-FR" sz="1400" dirty="0" smtClean="0">
                <a:latin typeface="Gill Sans MT" pitchFamily="34" charset="0"/>
              </a:rPr>
              <a:t>, mais tendance à la hausse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565900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Modelos saneamento.png"/>
          <p:cNvPicPr>
            <a:picLocks noChangeAspect="1"/>
          </p:cNvPicPr>
          <p:nvPr/>
        </p:nvPicPr>
        <p:blipFill>
          <a:blip r:embed="rId2"/>
          <a:srcRect t="599"/>
          <a:stretch>
            <a:fillRect/>
          </a:stretch>
        </p:blipFill>
        <p:spPr>
          <a:xfrm>
            <a:off x="968983" y="63500"/>
            <a:ext cx="7223496" cy="6861071"/>
          </a:xfrm>
          <a:prstGeom prst="rect">
            <a:avLst/>
          </a:prstGeom>
        </p:spPr>
      </p:pic>
      <p:grpSp>
        <p:nvGrpSpPr>
          <p:cNvPr id="28" name="Group 36"/>
          <p:cNvGrpSpPr/>
          <p:nvPr/>
        </p:nvGrpSpPr>
        <p:grpSpPr>
          <a:xfrm>
            <a:off x="6773149" y="1124214"/>
            <a:ext cx="1668582" cy="4876685"/>
            <a:chOff x="6468349" y="1060714"/>
            <a:chExt cx="1668582" cy="4876685"/>
          </a:xfrm>
        </p:grpSpPr>
        <p:grpSp>
          <p:nvGrpSpPr>
            <p:cNvPr id="36" name="Group 24"/>
            <p:cNvGrpSpPr/>
            <p:nvPr/>
          </p:nvGrpSpPr>
          <p:grpSpPr>
            <a:xfrm>
              <a:off x="7477096" y="1594243"/>
              <a:ext cx="659835" cy="4343156"/>
              <a:chOff x="7477096" y="1594243"/>
              <a:chExt cx="659835" cy="4343156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638427" y="1594243"/>
                <a:ext cx="49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M</a:t>
                </a:r>
                <a:endParaRPr lang="en-GB" sz="28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77096" y="5414179"/>
                <a:ext cx="49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M</a:t>
                </a:r>
                <a:endParaRPr lang="en-GB" sz="2800" b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68349" y="1060714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22109" y="3810412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83391" y="4474179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75870" y="1224911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43" name="Group 35"/>
          <p:cNvGrpSpPr/>
          <p:nvPr/>
        </p:nvGrpSpPr>
        <p:grpSpPr>
          <a:xfrm>
            <a:off x="2221230" y="537986"/>
            <a:ext cx="3244011" cy="4600624"/>
            <a:chOff x="1916430" y="474486"/>
            <a:chExt cx="3244011" cy="4600624"/>
          </a:xfrm>
        </p:grpSpPr>
        <p:grpSp>
          <p:nvGrpSpPr>
            <p:cNvPr id="44" name="Group 23"/>
            <p:cNvGrpSpPr/>
            <p:nvPr/>
          </p:nvGrpSpPr>
          <p:grpSpPr>
            <a:xfrm>
              <a:off x="1916430" y="474486"/>
              <a:ext cx="3244011" cy="4600624"/>
              <a:chOff x="1916430" y="474486"/>
              <a:chExt cx="3244011" cy="460062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3187554" y="3816909"/>
                <a:ext cx="1137439" cy="97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11"/>
              <p:cNvCxnSpPr/>
              <p:nvPr/>
            </p:nvCxnSpPr>
            <p:spPr>
              <a:xfrm rot="9420000" flipH="1" flipV="1">
                <a:off x="2426656" y="5065340"/>
                <a:ext cx="1137439" cy="97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4223509" y="3810412"/>
                <a:ext cx="92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S&amp;M</a:t>
                </a:r>
                <a:endParaRPr lang="en-GB" sz="28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916430" y="3883152"/>
                <a:ext cx="49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M</a:t>
                </a:r>
                <a:endParaRPr lang="en-GB" sz="2800" b="1" dirty="0">
                  <a:solidFill>
                    <a:srgbClr val="000090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3177783" y="1038321"/>
                <a:ext cx="1137439" cy="97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9960000" flipH="1" flipV="1">
                <a:off x="4023002" y="1763472"/>
                <a:ext cx="1137439" cy="97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891431" y="2226673"/>
                <a:ext cx="49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M</a:t>
                </a:r>
                <a:endParaRPr lang="en-GB" sz="28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233197" y="537494"/>
                <a:ext cx="92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90"/>
                    </a:solidFill>
                  </a:rPr>
                  <a:t>S&amp;M</a:t>
                </a:r>
                <a:endParaRPr lang="en-GB" sz="2800" b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737670" y="4658845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1941" y="2042007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P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91430" y="4148966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713" y="2499207"/>
              <a:ext cx="307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CFFCC"/>
                  </a:solidFill>
                </a:rPr>
                <a:t>P</a:t>
              </a:r>
              <a:endParaRPr lang="en-GB" b="1" dirty="0">
                <a:solidFill>
                  <a:srgbClr val="CCFFCC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26067" y="67500"/>
            <a:ext cx="74727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Schémas généraux des services de gestion des eaux usées regroupés par modèle de gestion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8378" y="816437"/>
            <a:ext cx="11038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Opérateurs</a:t>
            </a:r>
          </a:p>
          <a:p>
            <a:endParaRPr lang="fr-FR" sz="1400" dirty="0" smtClean="0">
              <a:latin typeface="Gill Sans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6828" y="347527"/>
            <a:ext cx="12937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en vrac</a:t>
            </a:r>
          </a:p>
          <a:p>
            <a:endParaRPr lang="fr-FR" sz="1400" dirty="0" smtClean="0">
              <a:latin typeface="Gill Sans M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98378" y="3412247"/>
            <a:ext cx="1283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Population desservie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13304" y="6000899"/>
            <a:ext cx="13400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Concessions </a:t>
            </a:r>
          </a:p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multimunicipales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55567" y="6012594"/>
            <a:ext cx="118794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Concessions </a:t>
            </a:r>
          </a:p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municipales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09247" y="5967319"/>
            <a:ext cx="187467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Entreprises municipales et</a:t>
            </a:r>
          </a:p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intermultimunicipales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13304" y="6350456"/>
            <a:ext cx="13614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Partenariat État/municipalités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55567" y="6350456"/>
            <a:ext cx="118794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Services municipaux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09247" y="6338580"/>
            <a:ext cx="187467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Services </a:t>
            </a:r>
          </a:p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municipalisés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353050" y="347527"/>
            <a:ext cx="1909955" cy="468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extBox 60"/>
          <p:cNvSpPr txBox="1"/>
          <p:nvPr/>
        </p:nvSpPr>
        <p:spPr>
          <a:xfrm>
            <a:off x="6782674" y="6060093"/>
            <a:ext cx="13400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unga" pitchFamily="2" charset="0"/>
                <a:cs typeface="Tunga" pitchFamily="2" charset="0"/>
              </a:rPr>
              <a:t>Associations de municipalités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49530" y="372097"/>
            <a:ext cx="16220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au détail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buição saneamento.png"/>
          <p:cNvPicPr>
            <a:picLocks noChangeAspect="1"/>
          </p:cNvPicPr>
          <p:nvPr/>
        </p:nvPicPr>
        <p:blipFill>
          <a:blip r:embed="rId2"/>
          <a:srcRect t="533"/>
          <a:stretch>
            <a:fillRect/>
          </a:stretch>
        </p:blipFill>
        <p:spPr>
          <a:xfrm>
            <a:off x="457200" y="136929"/>
            <a:ext cx="8293100" cy="6415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610" y="26777"/>
            <a:ext cx="74727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Distribution géographique des opérateurs de gestion des eaux usées urbaines par modèle de gestion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978" y="373267"/>
            <a:ext cx="1366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en vrac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3154" y="401796"/>
            <a:ext cx="14264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Service au détail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483" y="6060863"/>
            <a:ext cx="1162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 municipales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8483" y="5781684"/>
            <a:ext cx="11504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 multimunicipales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8860" y="5490630"/>
            <a:ext cx="11524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Partenariat État/municipalités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8860" y="5058336"/>
            <a:ext cx="1152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Entreprises municipales et intermunicipales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0833" y="4779157"/>
            <a:ext cx="9892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Services municipalisés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8860" y="4501954"/>
            <a:ext cx="7704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Services municipaux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1889" y="6067736"/>
            <a:ext cx="11504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 multimunicipales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1889" y="5767834"/>
            <a:ext cx="1162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Concessions municipales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041" y="5308144"/>
            <a:ext cx="1152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Entreprises municipales et intermunicipales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166" y="4975211"/>
            <a:ext cx="11524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Partenariat État/municipalités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805" y="4671231"/>
            <a:ext cx="9892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Services municipalisés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041" y="4381228"/>
            <a:ext cx="775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Services municipaux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ulação servida gráfico saneamen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84" y="770723"/>
            <a:ext cx="6350000" cy="5397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6" y="769441"/>
            <a:ext cx="71133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ill Sans MT" pitchFamily="34" charset="0"/>
              </a:rPr>
              <a:t>Evolution de la population bénéficiant du drainage et du traitement des eaux usées</a:t>
            </a:r>
          </a:p>
          <a:p>
            <a:r>
              <a:rPr lang="fr-FR" sz="1400" dirty="0" smtClean="0">
                <a:latin typeface="Gill Sans MT" pitchFamily="34" charset="0"/>
              </a:rPr>
              <a:t>Source : INAG (Inventaires Nationaux d’Assainissement de base, PNA et INSAAR 2009 – campagne 2008)</a:t>
            </a:r>
            <a:endParaRPr lang="fr-FR" sz="14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673" y="5439881"/>
            <a:ext cx="24699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Population bénéficiant des systèmes de drainage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0569" y="5439881"/>
            <a:ext cx="30538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Population bénéficiant des systèmes de traitement des eaux usées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ulação servida saneamento.png"/>
          <p:cNvPicPr>
            <a:picLocks noChangeAspect="1"/>
          </p:cNvPicPr>
          <p:nvPr/>
        </p:nvPicPr>
        <p:blipFill>
          <a:blip r:embed="rId2"/>
          <a:srcRect t="1042"/>
          <a:stretch>
            <a:fillRect/>
          </a:stretch>
        </p:blipFill>
        <p:spPr>
          <a:xfrm>
            <a:off x="571500" y="236539"/>
            <a:ext cx="8001797" cy="6278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853" y="119754"/>
            <a:ext cx="747274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Gill Sans MT" pitchFamily="34" charset="0"/>
              </a:rPr>
              <a:t>Distribution de la population bénéficiant du drainage et du traitement des eaux usées, par région hydrographique</a:t>
            </a:r>
          </a:p>
          <a:p>
            <a:r>
              <a:rPr lang="fr-FR" sz="900" dirty="0" smtClean="0">
                <a:latin typeface="Gill Sans MT" pitchFamily="34" charset="0"/>
              </a:rPr>
              <a:t>Source : INAG (INSAAR 2009 – campagne 2008)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375" y="5238490"/>
            <a:ext cx="15779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% de population bénéficiant des systèmes de drainage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241" y="5130125"/>
            <a:ext cx="13186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Gill Sans MT" pitchFamily="34" charset="0"/>
              </a:rPr>
              <a:t>% de population bénéficiant des systèmes de traitement des eaux usées</a:t>
            </a:r>
          </a:p>
          <a:p>
            <a:endParaRPr lang="fr-FR" sz="800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rifas saneamento.png"/>
          <p:cNvPicPr>
            <a:picLocks noChangeAspect="1"/>
          </p:cNvPicPr>
          <p:nvPr/>
        </p:nvPicPr>
        <p:blipFill>
          <a:blip r:embed="rId2"/>
          <a:srcRect t="1633"/>
          <a:stretch>
            <a:fillRect/>
          </a:stretch>
        </p:blipFill>
        <p:spPr>
          <a:xfrm>
            <a:off x="373064" y="703157"/>
            <a:ext cx="8420100" cy="5421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688" y="3014080"/>
            <a:ext cx="2668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Average value in 2008: 0.36 €/m3,</a:t>
            </a:r>
          </a:p>
          <a:p>
            <a:r>
              <a:rPr lang="en-GB" sz="1400" dirty="0" smtClean="0"/>
              <a:t>but tendency to increase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3064" y="598589"/>
            <a:ext cx="8420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Gill Sans MT" pitchFamily="34" charset="0"/>
              </a:rPr>
              <a:t>Redevance annuelle pour les utilisateurs domestiques (avec une consommation de 120m</a:t>
            </a:r>
            <a:r>
              <a:rPr lang="fr-FR" sz="2000" baseline="30000" dirty="0" smtClean="0">
                <a:latin typeface="Gill Sans MT" pitchFamily="34" charset="0"/>
              </a:rPr>
              <a:t>3</a:t>
            </a:r>
            <a:r>
              <a:rPr lang="fr-FR" sz="2000" dirty="0" smtClean="0">
                <a:latin typeface="Gill Sans MT" pitchFamily="34" charset="0"/>
              </a:rPr>
              <a:t>/an) pour les services de gestion des eaux usées de 308 municipalités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1885" y="3008410"/>
            <a:ext cx="3067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Gill Sans MT" pitchFamily="34" charset="0"/>
              </a:rPr>
              <a:t>Valeur moyenne en 2008 : 0.36€/m</a:t>
            </a:r>
            <a:r>
              <a:rPr lang="fr-FR" sz="1400" baseline="30000" dirty="0" smtClean="0">
                <a:latin typeface="Gill Sans MT" pitchFamily="34" charset="0"/>
              </a:rPr>
              <a:t>3</a:t>
            </a:r>
            <a:r>
              <a:rPr lang="fr-FR" sz="1400" dirty="0" smtClean="0">
                <a:latin typeface="Gill Sans MT" pitchFamily="34" charset="0"/>
              </a:rPr>
              <a:t>, mais tendance à la hausse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26" y="1299130"/>
            <a:ext cx="6808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fr-FR" sz="3200" b="1" dirty="0" smtClean="0">
                <a:solidFill>
                  <a:srgbClr val="FF0000"/>
                </a:solidFill>
              </a:rPr>
              <a:t>Quels sont les “pour” et les “contre” ?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04" y="1919550"/>
            <a:ext cx="202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90"/>
                </a:solidFill>
              </a:rPr>
              <a:t>Les “contre”</a:t>
            </a:r>
            <a:endParaRPr lang="fr-FR" sz="28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71" y="2794818"/>
            <a:ext cx="895629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Le secteur privé a quelques difficultés à se stabiliser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Déséquilibres financiers de quelques systèmes 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Risque de créer une “nomenklatura” dépendante du service public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Un manque de coordination entre les systèmes régionaux et locaux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Retards des investissements dans les systèmes de vente au «détail»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3383" y="193615"/>
            <a:ext cx="8938794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000090"/>
                </a:solidFill>
              </a:rPr>
              <a:t>Principales leçons retenues</a:t>
            </a:r>
          </a:p>
          <a:p>
            <a:r>
              <a:rPr lang="fr-FR" sz="3200" b="1" dirty="0" smtClean="0">
                <a:solidFill>
                  <a:srgbClr val="000090"/>
                </a:solidFill>
              </a:rPr>
              <a:t>de la réforme des ressources en eau et eaux usées :</a:t>
            </a:r>
            <a:endParaRPr lang="fr-FR" sz="32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7" y="2462768"/>
            <a:ext cx="9289723" cy="4173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Masse critique en termes de technologie et de gestion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Liberté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de choix: pas de "modèle taille unique"</a:t>
            </a:r>
            <a:endParaRPr lang="fr-FR" sz="2400" dirty="0" smtClean="0"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Efficacité dans l’investissement et l’obtention de résultats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Respect des autorités locales sans remise en cause</a:t>
            </a:r>
          </a:p>
          <a:p>
            <a:pPr>
              <a:lnSpc>
                <a:spcPct val="60000"/>
              </a:lnSpc>
            </a:pPr>
            <a:r>
              <a:rPr lang="fr-FR" sz="2400" b="1" dirty="0">
                <a:solidFill>
                  <a:srgbClr val="0000FF"/>
                </a:solidFill>
              </a:rPr>
              <a:t>	de la politique nationale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Développement et maturation d'un secteur privé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Grand pas en avant en termes de viabilité financière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FF"/>
                </a:solidFill>
              </a:rPr>
              <a:t>Régulation efficace et benchmarking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Un gigantesque partenariat public-public impliquant 200 municipalités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226" y="1299130"/>
            <a:ext cx="6808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fr-FR" sz="3200" b="1" dirty="0" smtClean="0">
                <a:solidFill>
                  <a:srgbClr val="FF0000"/>
                </a:solidFill>
              </a:rPr>
              <a:t>Quels sont les “pour” et les “contre” ?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4" y="1919550"/>
            <a:ext cx="176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90"/>
                </a:solidFill>
              </a:rPr>
              <a:t>Les “pour”</a:t>
            </a:r>
            <a:endParaRPr lang="fr-FR" sz="2800" b="1" dirty="0">
              <a:solidFill>
                <a:srgbClr val="00009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3383" y="193615"/>
            <a:ext cx="8938794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000090"/>
                </a:solidFill>
              </a:rPr>
              <a:t>Principales leçons retenues</a:t>
            </a:r>
          </a:p>
          <a:p>
            <a:r>
              <a:rPr lang="fr-FR" sz="3200" b="1" dirty="0" smtClean="0">
                <a:solidFill>
                  <a:srgbClr val="000090"/>
                </a:solidFill>
              </a:rPr>
              <a:t>de la réforme des ressources en eau et eaux usées :</a:t>
            </a:r>
            <a:endParaRPr lang="fr-FR" sz="32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35" name="Rectangle 75"/>
          <p:cNvSpPr>
            <a:spLocks noChangeArrowheads="1"/>
          </p:cNvSpPr>
          <p:nvPr/>
        </p:nvSpPr>
        <p:spPr bwMode="auto">
          <a:xfrm>
            <a:off x="1141413" y="2854325"/>
            <a:ext cx="6934200" cy="533400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127126" y="698500"/>
            <a:ext cx="6934200" cy="1752600"/>
            <a:chOff x="1191" y="576"/>
            <a:chExt cx="4368" cy="1104"/>
          </a:xfrm>
        </p:grpSpPr>
        <p:sp>
          <p:nvSpPr>
            <p:cNvPr id="169017" name="Rectangle 57"/>
            <p:cNvSpPr>
              <a:spLocks noChangeArrowheads="1"/>
            </p:cNvSpPr>
            <p:nvPr/>
          </p:nvSpPr>
          <p:spPr bwMode="auto">
            <a:xfrm>
              <a:off x="1191" y="576"/>
              <a:ext cx="4368" cy="1104"/>
            </a:xfrm>
            <a:prstGeom prst="rect">
              <a:avLst/>
            </a:prstGeom>
            <a:solidFill>
              <a:srgbClr val="4E73B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600" dirty="0">
                <a:latin typeface="GillSans" pitchFamily="2" charset="0"/>
              </a:endParaRPr>
            </a:p>
          </p:txBody>
        </p:sp>
        <p:sp>
          <p:nvSpPr>
            <p:cNvPr id="169018" name="Line 58"/>
            <p:cNvSpPr>
              <a:spLocks noChangeShapeType="1"/>
            </p:cNvSpPr>
            <p:nvPr/>
          </p:nvSpPr>
          <p:spPr bwMode="auto">
            <a:xfrm>
              <a:off x="2583" y="816"/>
              <a:ext cx="0" cy="8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019" name="Line 59"/>
            <p:cNvSpPr>
              <a:spLocks noChangeShapeType="1"/>
            </p:cNvSpPr>
            <p:nvPr/>
          </p:nvSpPr>
          <p:spPr bwMode="auto">
            <a:xfrm>
              <a:off x="4119" y="816"/>
              <a:ext cx="0" cy="8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020" name="Line 60"/>
            <p:cNvSpPr>
              <a:spLocks noChangeShapeType="1"/>
            </p:cNvSpPr>
            <p:nvPr/>
          </p:nvSpPr>
          <p:spPr bwMode="auto">
            <a:xfrm>
              <a:off x="1191" y="816"/>
              <a:ext cx="43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021" name="Line 61"/>
            <p:cNvSpPr>
              <a:spLocks noChangeShapeType="1"/>
            </p:cNvSpPr>
            <p:nvPr/>
          </p:nvSpPr>
          <p:spPr bwMode="auto">
            <a:xfrm>
              <a:off x="1191" y="1104"/>
              <a:ext cx="43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022" name="Line 62"/>
            <p:cNvSpPr>
              <a:spLocks noChangeShapeType="1"/>
            </p:cNvSpPr>
            <p:nvPr/>
          </p:nvSpPr>
          <p:spPr bwMode="auto">
            <a:xfrm>
              <a:off x="1191" y="1392"/>
              <a:ext cx="43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023" name="Text Box 63"/>
            <p:cNvSpPr txBox="1">
              <a:spLocks noChangeArrowheads="1"/>
            </p:cNvSpPr>
            <p:nvPr/>
          </p:nvSpPr>
          <p:spPr bwMode="auto">
            <a:xfrm>
              <a:off x="2339" y="607"/>
              <a:ext cx="1765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b="1" dirty="0" smtClean="0">
                  <a:solidFill>
                    <a:schemeClr val="bg1"/>
                  </a:solidFill>
                  <a:latin typeface="GillSans" pitchFamily="2" charset="0"/>
                </a:rPr>
                <a:t>NOMBRE DE SYSTÈMES MUNICIPAUX</a:t>
              </a:r>
              <a:endParaRPr lang="fr-FR" sz="1600" b="1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24" name="Text Box 64"/>
            <p:cNvSpPr txBox="1">
              <a:spLocks noChangeArrowheads="1"/>
            </p:cNvSpPr>
            <p:nvPr/>
          </p:nvSpPr>
          <p:spPr bwMode="auto">
            <a:xfrm>
              <a:off x="1409" y="880"/>
              <a:ext cx="672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b="1" dirty="0" smtClean="0">
                  <a:solidFill>
                    <a:schemeClr val="bg1"/>
                  </a:solidFill>
                  <a:latin typeface="GillSans" pitchFamily="2" charset="0"/>
                </a:rPr>
                <a:t>&lt; 100 000 hab</a:t>
              </a:r>
              <a:endParaRPr lang="fr-FR" sz="1600" b="1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25" name="Text Box 65"/>
            <p:cNvSpPr txBox="1">
              <a:spLocks noChangeArrowheads="1"/>
            </p:cNvSpPr>
            <p:nvPr/>
          </p:nvSpPr>
          <p:spPr bwMode="auto">
            <a:xfrm>
              <a:off x="2593" y="887"/>
              <a:ext cx="948" cy="204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500" b="1" dirty="0" smtClean="0">
                  <a:solidFill>
                    <a:schemeClr val="bg1"/>
                  </a:solidFill>
                  <a:latin typeface="GillSans" pitchFamily="2" charset="0"/>
                </a:rPr>
                <a:t>100 000 – 200 000 hab</a:t>
              </a:r>
              <a:endParaRPr lang="fr-FR" sz="1500" b="1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26" name="Text Box 66"/>
            <p:cNvSpPr txBox="1">
              <a:spLocks noChangeArrowheads="1"/>
            </p:cNvSpPr>
            <p:nvPr/>
          </p:nvSpPr>
          <p:spPr bwMode="auto">
            <a:xfrm>
              <a:off x="4337" y="880"/>
              <a:ext cx="672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b="1" dirty="0" smtClean="0">
                  <a:solidFill>
                    <a:schemeClr val="bg1"/>
                  </a:solidFill>
                  <a:latin typeface="GillSans" pitchFamily="2" charset="0"/>
                </a:rPr>
                <a:t>&gt; 200 000 hab</a:t>
              </a:r>
              <a:endParaRPr lang="fr-FR" sz="1600" b="1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27" name="Text Box 67"/>
            <p:cNvSpPr txBox="1">
              <a:spLocks noChangeArrowheads="1"/>
            </p:cNvSpPr>
            <p:nvPr/>
          </p:nvSpPr>
          <p:spPr bwMode="auto">
            <a:xfrm>
              <a:off x="1671" y="1168"/>
              <a:ext cx="247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  <a:latin typeface="GillSans" pitchFamily="2" charset="0"/>
                </a:rPr>
                <a:t>281</a:t>
              </a:r>
              <a:endParaRPr lang="fr-FR" sz="1600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28" name="Text Box 68"/>
            <p:cNvSpPr txBox="1">
              <a:spLocks noChangeArrowheads="1"/>
            </p:cNvSpPr>
            <p:nvPr/>
          </p:nvSpPr>
          <p:spPr bwMode="auto">
            <a:xfrm>
              <a:off x="1575" y="1456"/>
              <a:ext cx="348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  <a:latin typeface="GillSans" pitchFamily="2" charset="0"/>
                </a:rPr>
                <a:t>92,1%</a:t>
              </a:r>
              <a:endParaRPr lang="fr-FR" sz="1600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29" name="Text Box 69"/>
            <p:cNvSpPr txBox="1">
              <a:spLocks noChangeArrowheads="1"/>
            </p:cNvSpPr>
            <p:nvPr/>
          </p:nvSpPr>
          <p:spPr bwMode="auto">
            <a:xfrm>
              <a:off x="3063" y="1456"/>
              <a:ext cx="304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  <a:latin typeface="GillSans" pitchFamily="2" charset="0"/>
                </a:rPr>
                <a:t>5,9%</a:t>
              </a:r>
              <a:endParaRPr lang="fr-FR" sz="1600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30" name="Text Box 70"/>
            <p:cNvSpPr txBox="1">
              <a:spLocks noChangeArrowheads="1"/>
            </p:cNvSpPr>
            <p:nvPr/>
          </p:nvSpPr>
          <p:spPr bwMode="auto">
            <a:xfrm>
              <a:off x="3111" y="1168"/>
              <a:ext cx="203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  <a:latin typeface="GillSans" pitchFamily="2" charset="0"/>
                </a:rPr>
                <a:t>18</a:t>
              </a:r>
              <a:endParaRPr lang="fr-FR" sz="1600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31" name="Text Box 71"/>
            <p:cNvSpPr txBox="1">
              <a:spLocks noChangeArrowheads="1"/>
            </p:cNvSpPr>
            <p:nvPr/>
          </p:nvSpPr>
          <p:spPr bwMode="auto">
            <a:xfrm>
              <a:off x="4743" y="1168"/>
              <a:ext cx="160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  <a:latin typeface="GillSans" pitchFamily="2" charset="0"/>
                </a:rPr>
                <a:t>6</a:t>
              </a:r>
              <a:endParaRPr lang="fr-FR" sz="1600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  <p:sp>
          <p:nvSpPr>
            <p:cNvPr id="169032" name="Text Box 72"/>
            <p:cNvSpPr txBox="1">
              <a:spLocks noChangeArrowheads="1"/>
            </p:cNvSpPr>
            <p:nvPr/>
          </p:nvSpPr>
          <p:spPr bwMode="auto">
            <a:xfrm>
              <a:off x="4599" y="1456"/>
              <a:ext cx="304" cy="213"/>
            </a:xfrm>
            <a:prstGeom prst="rect">
              <a:avLst/>
            </a:prstGeom>
            <a:solidFill>
              <a:srgbClr val="4E73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  <a:latin typeface="GillSans" pitchFamily="2" charset="0"/>
                </a:rPr>
                <a:t>2,0%</a:t>
              </a:r>
              <a:endParaRPr lang="fr-FR" sz="1600" dirty="0">
                <a:solidFill>
                  <a:schemeClr val="bg1"/>
                </a:solidFill>
                <a:latin typeface="GillSans" pitchFamily="2" charset="0"/>
              </a:endParaRPr>
            </a:p>
          </p:txBody>
        </p:sp>
      </p:grpSp>
      <p:sp>
        <p:nvSpPr>
          <p:cNvPr id="169033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9688" y="2900363"/>
            <a:ext cx="6142038" cy="457200"/>
          </a:xfrm>
          <a:solidFill>
            <a:srgbClr val="4E73BC">
              <a:alpha val="50000"/>
            </a:srgbClr>
          </a:solidFill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sz="1400" dirty="0" smtClean="0">
                <a:solidFill>
                  <a:schemeClr val="bg1"/>
                </a:solidFill>
                <a:latin typeface="GillSans" pitchFamily="2" charset="0"/>
              </a:rPr>
              <a:t>en charge du réseau de Distribution d’Eau de la ville de Lisbonne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chemeClr val="bg1"/>
                </a:solidFill>
                <a:latin typeface="GillSans" pitchFamily="2" charset="0"/>
              </a:rPr>
              <a:t>en charge de l’Approvisionnement en Eau en vrac de 23 autres municipalités</a:t>
            </a:r>
            <a:endParaRPr lang="fr-FR" sz="1400" dirty="0">
              <a:solidFill>
                <a:schemeClr val="bg1"/>
              </a:solidFill>
              <a:latin typeface="GillSans" pitchFamily="2" charset="0"/>
            </a:endParaRPr>
          </a:p>
        </p:txBody>
      </p:sp>
      <p:sp>
        <p:nvSpPr>
          <p:cNvPr id="169034" name="Text Box 74"/>
          <p:cNvSpPr txBox="1">
            <a:spLocks noChangeArrowheads="1"/>
          </p:cNvSpPr>
          <p:nvPr/>
        </p:nvSpPr>
        <p:spPr bwMode="auto">
          <a:xfrm>
            <a:off x="1141413" y="2549525"/>
            <a:ext cx="6934200" cy="318036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88925" indent="-288925" algn="l">
              <a:lnSpc>
                <a:spcPct val="90000"/>
              </a:lnSpc>
              <a:spcBef>
                <a:spcPct val="30000"/>
              </a:spcBef>
              <a:buClr>
                <a:srgbClr val="00FFFF"/>
              </a:buClr>
            </a:pPr>
            <a:r>
              <a:rPr lang="fr-FR" sz="1600" b="1" dirty="0" smtClean="0">
                <a:solidFill>
                  <a:schemeClr val="bg1"/>
                </a:solidFill>
                <a:latin typeface="GillSans" pitchFamily="2" charset="0"/>
              </a:rPr>
              <a:t>EPAL (Lisbonne) était une exception</a:t>
            </a:r>
            <a:endParaRPr lang="fr-FR" sz="1600" b="1" dirty="0">
              <a:solidFill>
                <a:schemeClr val="bg1"/>
              </a:solidFill>
              <a:latin typeface="GillSans" pitchFamily="2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2433639" y="3499479"/>
            <a:ext cx="4243387" cy="2977809"/>
            <a:chOff x="2344739" y="3766179"/>
            <a:chExt cx="4243387" cy="2977809"/>
          </a:xfrm>
        </p:grpSpPr>
        <p:pic>
          <p:nvPicPr>
            <p:cNvPr id="169037" name="Picture 77" descr="boneco7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3614" y="3766179"/>
              <a:ext cx="787717" cy="2003778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69038" name="Picture 78" descr="boneco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4213" y="3778879"/>
              <a:ext cx="789176" cy="20037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69040" name="Text Box 80"/>
            <p:cNvSpPr txBox="1">
              <a:spLocks noChangeArrowheads="1"/>
            </p:cNvSpPr>
            <p:nvPr/>
          </p:nvSpPr>
          <p:spPr bwMode="auto">
            <a:xfrm>
              <a:off x="2344739" y="5836047"/>
              <a:ext cx="2100578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fr-FR" sz="1500" b="1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Sans" pitchFamily="2" charset="0"/>
                </a:rPr>
                <a:t> </a:t>
              </a:r>
              <a:r>
                <a:rPr lang="fr-FR" sz="2000" b="1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Sans" pitchFamily="2" charset="0"/>
                </a:rPr>
                <a:t>75%</a:t>
              </a:r>
              <a:r>
                <a:rPr lang="fr-FR" sz="2000" b="1" dirty="0" smtClean="0">
                  <a:solidFill>
                    <a:srgbClr val="000090"/>
                  </a:solidFill>
                  <a:latin typeface="GillSans" pitchFamily="2" charset="0"/>
                </a:rPr>
                <a:t> </a:t>
              </a:r>
            </a:p>
            <a:p>
              <a:pPr algn="ctr"/>
              <a:r>
                <a:rPr lang="fr-FR" sz="1500" dirty="0" smtClean="0">
                  <a:solidFill>
                    <a:srgbClr val="000090"/>
                  </a:solidFill>
                  <a:latin typeface="GillSans" pitchFamily="2" charset="0"/>
                </a:rPr>
                <a:t>Population desservie par les systèmes d’</a:t>
              </a:r>
              <a:r>
                <a:rPr lang="fr-FR" sz="1500" dirty="0" err="1" smtClean="0">
                  <a:solidFill>
                    <a:srgbClr val="000090"/>
                  </a:solidFill>
                  <a:latin typeface="GillSans" pitchFamily="2" charset="0"/>
                </a:rPr>
                <a:t>approvi-sionnement</a:t>
              </a:r>
              <a:r>
                <a:rPr lang="fr-FR" sz="1500" dirty="0" smtClean="0">
                  <a:solidFill>
                    <a:srgbClr val="000090"/>
                  </a:solidFill>
                  <a:latin typeface="GillSans" pitchFamily="2" charset="0"/>
                </a:rPr>
                <a:t> en eau </a:t>
              </a:r>
              <a:endParaRPr lang="fr-FR" sz="1500" dirty="0">
                <a:solidFill>
                  <a:srgbClr val="000090"/>
                </a:solidFill>
                <a:latin typeface="GillSans" pitchFamily="2" charset="0"/>
              </a:endParaRPr>
            </a:p>
          </p:txBody>
        </p:sp>
        <p:sp>
          <p:nvSpPr>
            <p:cNvPr id="169041" name="Text Box 81"/>
            <p:cNvSpPr txBox="1">
              <a:spLocks noChangeArrowheads="1"/>
            </p:cNvSpPr>
            <p:nvPr/>
          </p:nvSpPr>
          <p:spPr bwMode="auto">
            <a:xfrm>
              <a:off x="4627586" y="5797118"/>
              <a:ext cx="196054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Sans" pitchFamily="2" charset="0"/>
                </a:rPr>
                <a:t>15%</a:t>
              </a:r>
            </a:p>
            <a:p>
              <a:pPr algn="ctr"/>
              <a:r>
                <a:rPr lang="fr-FR" sz="1500" dirty="0" smtClean="0">
                  <a:solidFill>
                    <a:srgbClr val="000090"/>
                  </a:solidFill>
                  <a:latin typeface="GillSans" pitchFamily="2" charset="0"/>
                </a:rPr>
                <a:t> Populations desservies par le traitement des eaux usées</a:t>
              </a:r>
              <a:endParaRPr lang="fr-FR" sz="1500" dirty="0">
                <a:solidFill>
                  <a:srgbClr val="000090"/>
                </a:solidFill>
                <a:latin typeface="GillSans" pitchFamily="2" charset="0"/>
              </a:endParaRPr>
            </a:p>
          </p:txBody>
        </p:sp>
      </p:grpSp>
      <p:sp>
        <p:nvSpPr>
          <p:cNvPr id="169045" name="Rectangle 85"/>
          <p:cNvSpPr>
            <a:spLocks noChangeArrowheads="1"/>
          </p:cNvSpPr>
          <p:nvPr/>
        </p:nvSpPr>
        <p:spPr bwMode="auto">
          <a:xfrm>
            <a:off x="3053664" y="88900"/>
            <a:ext cx="3102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SzPct val="130000"/>
            </a:pP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SITUATION EN 1993</a:t>
            </a:r>
            <a:endParaRPr lang="fr-FR" sz="28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0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988"/>
            <a:ext cx="9251950" cy="7029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315200" cy="55578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562600" cy="4225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28800"/>
            <a:ext cx="3581400" cy="2720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181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362200"/>
            <a:ext cx="2057400" cy="156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820286" y="2743200"/>
            <a:ext cx="5493035" cy="76944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Arial Black" charset="0"/>
              </a:rPr>
              <a:t>Merci beaucoup !</a:t>
            </a:r>
            <a:endParaRPr lang="en-US" b="1" dirty="0">
              <a:solidFill>
                <a:schemeClr val="accent1"/>
              </a:solidFill>
              <a:latin typeface="Arial Black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16382" y="2739296"/>
            <a:ext cx="5493035" cy="76944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Arial Black" charset="0"/>
              </a:rPr>
              <a:t>Merci</a:t>
            </a:r>
            <a:r>
              <a:rPr lang="en-US" sz="4400" b="1" dirty="0" smtClean="0">
                <a:solidFill>
                  <a:schemeClr val="bg1"/>
                </a:solidFill>
                <a:latin typeface="Arial Black" charset="0"/>
              </a:rPr>
              <a:t> beaucoup !</a:t>
            </a:r>
            <a:endParaRPr lang="en-US" b="1" dirty="0">
              <a:solidFill>
                <a:schemeClr val="bg1"/>
              </a:solidFill>
              <a:latin typeface="Arial Black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2471" y="4247756"/>
            <a:ext cx="9037283" cy="1919682"/>
            <a:chOff x="360367" y="4247756"/>
            <a:chExt cx="9037283" cy="1919682"/>
          </a:xfrm>
        </p:grpSpPr>
        <p:pic>
          <p:nvPicPr>
            <p:cNvPr id="9" name="Picture 6" descr="logo_PNG"/>
            <p:cNvPicPr>
              <a:picLocks noChangeAspect="1" noChangeArrowheads="1"/>
            </p:cNvPicPr>
            <p:nvPr/>
          </p:nvPicPr>
          <p:blipFill>
            <a:blip r:embed="rId4" cstate="print"/>
            <a:srcRect r="78814"/>
            <a:stretch>
              <a:fillRect/>
            </a:stretch>
          </p:blipFill>
          <p:spPr bwMode="auto">
            <a:xfrm>
              <a:off x="360367" y="4247756"/>
              <a:ext cx="801401" cy="191968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115815" y="4952243"/>
              <a:ext cx="8281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Partenariat</a:t>
              </a:r>
              <a:r>
                <a:rPr lang="en-GB" sz="36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 </a:t>
              </a:r>
              <a:r>
                <a:rPr lang="fr-FR" sz="36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Portugais pour l’Eau</a:t>
              </a:r>
              <a:endParaRPr lang="fr-FR" sz="3600" dirty="0">
                <a:solidFill>
                  <a:srgbClr val="FFFFFF"/>
                </a:solidFill>
                <a:latin typeface="Arial Black"/>
                <a:cs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289" y="667475"/>
            <a:ext cx="7699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800000"/>
                </a:solidFill>
              </a:rPr>
              <a:t>Manque d’infrastructures, mauvaise prestation de service, </a:t>
            </a:r>
          </a:p>
          <a:p>
            <a:pPr algn="ctr"/>
            <a:r>
              <a:rPr lang="fr-FR" sz="2400" b="1" dirty="0" smtClean="0">
                <a:solidFill>
                  <a:srgbClr val="800000"/>
                </a:solidFill>
              </a:rPr>
              <a:t>mauvaise gestion et dispersion des investissements !</a:t>
            </a:r>
          </a:p>
        </p:txBody>
      </p:sp>
      <p:pic>
        <p:nvPicPr>
          <p:cNvPr id="3" name="Picture 51" descr="abastecimento94"/>
          <p:cNvPicPr>
            <a:picLocks noChangeAspect="1" noChangeArrowheads="1"/>
          </p:cNvPicPr>
          <p:nvPr/>
        </p:nvPicPr>
        <p:blipFill>
          <a:blip r:embed="rId2"/>
          <a:srcRect l="6347" t="4489" r="7141" b="7856"/>
          <a:stretch>
            <a:fillRect/>
          </a:stretch>
        </p:blipFill>
        <p:spPr bwMode="auto">
          <a:xfrm>
            <a:off x="89917" y="1757492"/>
            <a:ext cx="3071844" cy="441593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700" y="1761068"/>
            <a:ext cx="26718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Approvisionnement en Eau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85"/>
          <p:cNvSpPr>
            <a:spLocks noChangeArrowheads="1"/>
          </p:cNvSpPr>
          <p:nvPr/>
        </p:nvSpPr>
        <p:spPr bwMode="auto">
          <a:xfrm>
            <a:off x="3091393" y="115775"/>
            <a:ext cx="267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SzPct val="130000"/>
            </a:pPr>
            <a:r>
              <a:rPr lang="fr-F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SITUATION EN 1993</a:t>
            </a:r>
            <a:endParaRPr lang="fr-FR" sz="24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3" name="Picture 53" descr="tratamento94"/>
          <p:cNvPicPr>
            <a:picLocks noChangeAspect="1" noChangeArrowheads="1"/>
          </p:cNvPicPr>
          <p:nvPr/>
        </p:nvPicPr>
        <p:blipFill>
          <a:blip r:embed="rId3"/>
          <a:srcRect l="6347" t="3928" r="6347" b="7295"/>
          <a:stretch>
            <a:fillRect/>
          </a:stretch>
        </p:blipFill>
        <p:spPr bwMode="auto">
          <a:xfrm>
            <a:off x="2521300" y="1729219"/>
            <a:ext cx="3100032" cy="44724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595657" y="1769529"/>
            <a:ext cx="30141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Traitement des Eaux Usées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3778" y="3495463"/>
            <a:ext cx="3358612" cy="1173548"/>
            <a:chOff x="5817063" y="3228763"/>
            <a:chExt cx="3358612" cy="1173548"/>
          </a:xfrm>
        </p:grpSpPr>
        <p:sp>
          <p:nvSpPr>
            <p:cNvPr id="22" name="TextBox 21"/>
            <p:cNvSpPr txBox="1"/>
            <p:nvPr/>
          </p:nvSpPr>
          <p:spPr>
            <a:xfrm>
              <a:off x="5817063" y="3694425"/>
              <a:ext cx="33586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≈ 90% des municipalités</a:t>
              </a:r>
            </a:p>
            <a:p>
              <a:r>
                <a:rPr lang="fr-FR" sz="2000" b="1" dirty="0" smtClean="0">
                  <a:solidFill>
                    <a:srgbClr val="FF0000"/>
                  </a:solidFill>
                </a:rPr>
                <a:t>Avec moins de 50% de service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2474" y="3228763"/>
              <a:ext cx="3157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90"/>
                  </a:solidFill>
                </a:rPr>
                <a:t>Traitement des Eaux Usées :</a:t>
              </a:r>
              <a:endParaRPr lang="fr-FR" sz="2000" b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41711" y="5169755"/>
            <a:ext cx="3267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90"/>
                </a:solidFill>
              </a:rPr>
              <a:t>Pas de régulation!</a:t>
            </a:r>
            <a:endParaRPr lang="fr-FR" sz="3200" b="1" dirty="0">
              <a:solidFill>
                <a:srgbClr val="00009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81863" y="1993900"/>
            <a:ext cx="3928576" cy="1190482"/>
            <a:chOff x="5846098" y="1727200"/>
            <a:chExt cx="3928576" cy="1190482"/>
          </a:xfrm>
        </p:grpSpPr>
        <p:sp>
          <p:nvSpPr>
            <p:cNvPr id="18" name="TextBox 17"/>
            <p:cNvSpPr txBox="1"/>
            <p:nvPr/>
          </p:nvSpPr>
          <p:spPr>
            <a:xfrm>
              <a:off x="5854575" y="1727200"/>
              <a:ext cx="319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90"/>
                  </a:solidFill>
                </a:rPr>
                <a:t>Approvisionnement en Eau :</a:t>
              </a:r>
              <a:endParaRPr lang="fr-FR" sz="2000" b="1" dirty="0">
                <a:solidFill>
                  <a:srgbClr val="00009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6098" y="2209796"/>
              <a:ext cx="3928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Seulement ≈ 50% des municipalités</a:t>
              </a:r>
            </a:p>
            <a:p>
              <a:r>
                <a:rPr lang="fr-FR" sz="2000" b="1" dirty="0" smtClean="0">
                  <a:solidFill>
                    <a:srgbClr val="FF0000"/>
                  </a:solidFill>
                </a:rPr>
                <a:t>Avec plus de 75% de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9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572418" y="166042"/>
            <a:ext cx="6005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SzPct val="130000"/>
            </a:pPr>
            <a:r>
              <a:rPr lang="en-GB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UNE NOUVELLE APPROCHE ÉTAIT NÉCESSAIRE</a:t>
            </a:r>
            <a:endParaRPr lang="en-GB" sz="24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18318" y="1499542"/>
            <a:ext cx="8168482" cy="48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5738" indent="-185738">
              <a:lnSpc>
                <a:spcPct val="80000"/>
              </a:lnSpc>
              <a:spcBef>
                <a:spcPct val="5000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Le </a:t>
            </a:r>
            <a:r>
              <a:rPr lang="fr-FR" sz="2400" b="1" dirty="0" smtClean="0">
                <a:solidFill>
                  <a:srgbClr val="800000"/>
                </a:solidFill>
              </a:rPr>
              <a:t>cadre juridique </a:t>
            </a:r>
            <a:r>
              <a:rPr lang="fr-FR" sz="2400" b="1" dirty="0" smtClean="0">
                <a:solidFill>
                  <a:srgbClr val="000090"/>
                </a:solidFill>
              </a:rPr>
              <a:t>européen - les nouvelles tendances et de nouvelles exigences (directive sur l’eau urbaine)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Besoin </a:t>
            </a:r>
            <a:r>
              <a:rPr lang="fr-FR" sz="2400" b="1" dirty="0">
                <a:solidFill>
                  <a:srgbClr val="000090"/>
                </a:solidFill>
              </a:rPr>
              <a:t>“d’ absorber</a:t>
            </a:r>
            <a:r>
              <a:rPr lang="fr-FR" sz="2400" b="1" dirty="0" smtClean="0">
                <a:solidFill>
                  <a:srgbClr val="000090"/>
                </a:solidFill>
              </a:rPr>
              <a:t>” efficacement des </a:t>
            </a:r>
            <a:r>
              <a:rPr lang="fr-FR" sz="2400" b="1" dirty="0" smtClean="0">
                <a:solidFill>
                  <a:srgbClr val="800000"/>
                </a:solidFill>
              </a:rPr>
              <a:t>Fonds de Cohésion </a:t>
            </a:r>
            <a:r>
              <a:rPr lang="fr-FR" sz="2400" b="1" dirty="0" smtClean="0">
                <a:solidFill>
                  <a:srgbClr val="000090"/>
                </a:solidFill>
              </a:rPr>
              <a:t>importants</a:t>
            </a:r>
          </a:p>
          <a:p>
            <a:pPr marL="185738" indent="-185738" algn="l">
              <a:lnSpc>
                <a:spcPct val="80000"/>
              </a:lnSpc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Bon </a:t>
            </a:r>
            <a:r>
              <a:rPr lang="fr-FR" sz="2400" b="1" dirty="0" smtClean="0">
                <a:solidFill>
                  <a:srgbClr val="800000"/>
                </a:solidFill>
              </a:rPr>
              <a:t>exemple d’EPAL</a:t>
            </a:r>
            <a:r>
              <a:rPr lang="fr-FR" sz="2400" b="1" dirty="0" smtClean="0">
                <a:solidFill>
                  <a:srgbClr val="000090"/>
                </a:solidFill>
              </a:rPr>
              <a:t>, la seule entreprise ayant une échelle appropriée</a:t>
            </a:r>
          </a:p>
          <a:p>
            <a:pPr marL="185738" indent="-185738" algn="l">
              <a:lnSpc>
                <a:spcPct val="80000"/>
              </a:lnSpc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Tentative d’implanter un </a:t>
            </a:r>
            <a:r>
              <a:rPr lang="fr-FR" sz="2400" b="1" dirty="0" smtClean="0">
                <a:solidFill>
                  <a:srgbClr val="800000"/>
                </a:solidFill>
              </a:rPr>
              <a:t>modèle régional </a:t>
            </a:r>
            <a:r>
              <a:rPr lang="fr-FR" sz="2400" b="1" dirty="0" smtClean="0">
                <a:solidFill>
                  <a:srgbClr val="000090"/>
                </a:solidFill>
              </a:rPr>
              <a:t>abandonnée en 1974 pour des raisons politiques avec de mauvaises conséquences</a:t>
            </a:r>
          </a:p>
          <a:p>
            <a:pPr marL="185738" indent="-185738" algn="l">
              <a:lnSpc>
                <a:spcPct val="80000"/>
              </a:lnSpc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Municipalités profondément responsables mais manque flagrant d’engagement stratégique du </a:t>
            </a:r>
            <a:r>
              <a:rPr lang="fr-FR" sz="2400" b="1" dirty="0" smtClean="0">
                <a:solidFill>
                  <a:srgbClr val="800000"/>
                </a:solidFill>
              </a:rPr>
              <a:t>Gouvernement Central</a:t>
            </a:r>
            <a:endParaRPr lang="fr-FR" sz="2400" b="1" dirty="0" smtClean="0">
              <a:solidFill>
                <a:srgbClr val="000090"/>
              </a:solidFill>
            </a:endParaRP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Reconnaissance du fait que le </a:t>
            </a:r>
            <a:r>
              <a:rPr lang="fr-FR" sz="2400" b="1" dirty="0" smtClean="0">
                <a:solidFill>
                  <a:srgbClr val="800000"/>
                </a:solidFill>
              </a:rPr>
              <a:t>secteur privé </a:t>
            </a:r>
            <a:r>
              <a:rPr lang="fr-FR" sz="2400" b="1" dirty="0" smtClean="0">
                <a:solidFill>
                  <a:srgbClr val="000090"/>
                </a:solidFill>
              </a:rPr>
              <a:t>pourrait apporter de l'efficacité, du savoir-faire et du benchmarking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556418" y="842962"/>
            <a:ext cx="7939882" cy="461665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00FFFF"/>
              </a:buClr>
            </a:pPr>
            <a:r>
              <a:rPr lang="fr-FR" sz="2400" b="1" dirty="0" smtClean="0">
                <a:solidFill>
                  <a:schemeClr val="bg1"/>
                </a:solidFill>
              </a:rPr>
              <a:t>Les forces motrices du changement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build="p"/>
      <p:bldP spid="17205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607218" y="1138565"/>
            <a:ext cx="7952582" cy="547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6213" indent="-176213" algn="l">
              <a:lnSpc>
                <a:spcPct val="80000"/>
              </a:lnSpc>
              <a:spcBef>
                <a:spcPts val="840"/>
              </a:spcBef>
              <a:buSzPct val="70000"/>
              <a:buFontTx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Organiser le secteur de l’eau en promouvant une échelle à travers la création de systèmes régionaux </a:t>
            </a:r>
          </a:p>
          <a:p>
            <a:pPr marL="176213" indent="-176213">
              <a:lnSpc>
                <a:spcPct val="80000"/>
              </a:lnSpc>
              <a:spcBef>
                <a:spcPts val="84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Trouver un équilibre entre le rôle et l'importance politique des municipalités et le besoin d'une politique nationale</a:t>
            </a:r>
          </a:p>
          <a:p>
            <a:pPr marL="176213" indent="-176213">
              <a:lnSpc>
                <a:spcPct val="80000"/>
              </a:lnSpc>
              <a:spcBef>
                <a:spcPts val="84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Trouver un équilibre entre l'ouverture au secteur privé et le maintien du leadership public dans la mise en place des systèmes</a:t>
            </a:r>
          </a:p>
          <a:p>
            <a:pPr marL="176213" indent="-176213">
              <a:lnSpc>
                <a:spcPct val="80000"/>
              </a:lnSpc>
              <a:spcBef>
                <a:spcPts val="84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Instaurer </a:t>
            </a:r>
            <a:r>
              <a:rPr lang="fr-FR" sz="2400" b="1" dirty="0">
                <a:solidFill>
                  <a:srgbClr val="000090"/>
                </a:solidFill>
              </a:rPr>
              <a:t>“</a:t>
            </a:r>
            <a:r>
              <a:rPr lang="fr-FR" sz="2400" b="1" dirty="0" err="1">
                <a:solidFill>
                  <a:srgbClr val="000090"/>
                </a:solidFill>
              </a:rPr>
              <a:t>Águas</a:t>
            </a:r>
            <a:r>
              <a:rPr lang="fr-FR" sz="2400" b="1" dirty="0">
                <a:solidFill>
                  <a:srgbClr val="000090"/>
                </a:solidFill>
              </a:rPr>
              <a:t> </a:t>
            </a:r>
            <a:r>
              <a:rPr lang="fr-FR" sz="2400" b="1" dirty="0" smtClean="0">
                <a:solidFill>
                  <a:srgbClr val="000090"/>
                </a:solidFill>
              </a:rPr>
              <a:t>de </a:t>
            </a:r>
            <a:r>
              <a:rPr lang="fr-FR" sz="2400" b="1" dirty="0">
                <a:solidFill>
                  <a:srgbClr val="000090"/>
                </a:solidFill>
              </a:rPr>
              <a:t>Portugal“ </a:t>
            </a:r>
            <a:r>
              <a:rPr lang="fr-FR" sz="2400" b="1" dirty="0" smtClean="0">
                <a:solidFill>
                  <a:srgbClr val="000090"/>
                </a:solidFill>
              </a:rPr>
              <a:t>(AdP) en tant qu'instrument de mise en place de la politique publique</a:t>
            </a:r>
          </a:p>
          <a:p>
            <a:pPr marL="176213" indent="-176213">
              <a:lnSpc>
                <a:spcPct val="80000"/>
              </a:lnSpc>
              <a:spcBef>
                <a:spcPts val="84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Rechercher le soutien et la participation des municipalités en tant qu'actionnaires (et utilisateurs) des nouveaux systèmes régionaux</a:t>
            </a:r>
          </a:p>
          <a:p>
            <a:pPr marL="176213" indent="-176213">
              <a:lnSpc>
                <a:spcPct val="80000"/>
              </a:lnSpc>
              <a:spcBef>
                <a:spcPts val="840"/>
              </a:spcBef>
              <a:buSzPct val="70000"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Rechercher la viabilité financière de tous les systèmes régionaux</a:t>
            </a:r>
          </a:p>
          <a:p>
            <a:pPr marL="176213" indent="-176213" algn="l">
              <a:lnSpc>
                <a:spcPct val="80000"/>
              </a:lnSpc>
              <a:spcBef>
                <a:spcPts val="840"/>
              </a:spcBef>
              <a:buSzPct val="70000"/>
              <a:buFontTx/>
              <a:buBlip>
                <a:blip r:embed="rId2"/>
              </a:buBlip>
            </a:pPr>
            <a:r>
              <a:rPr lang="fr-FR" sz="2400" b="1" dirty="0" smtClean="0">
                <a:solidFill>
                  <a:srgbClr val="000090"/>
                </a:solidFill>
              </a:rPr>
              <a:t>Introduire une régulation et du benchmarking dans tous les systèmes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91518" y="122565"/>
            <a:ext cx="5199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SzPct val="130000"/>
            </a:pPr>
            <a:r>
              <a:rPr lang="fr-F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CONCEPTION D’UN NOUVEAU MODÈLE</a:t>
            </a:r>
            <a:endParaRPr lang="fr-FR" sz="24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07218" y="639762"/>
            <a:ext cx="7939882" cy="461665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00FFFF"/>
              </a:buClr>
            </a:pPr>
            <a:r>
              <a:rPr lang="fr-FR" sz="2400" b="1" dirty="0" smtClean="0">
                <a:solidFill>
                  <a:schemeClr val="bg1"/>
                </a:solidFill>
              </a:rPr>
              <a:t>Orientations stratégiques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 build="p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25462" y="257175"/>
            <a:ext cx="3715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buSzPct val="130000"/>
            </a:pP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 MODÈLE PORTUGAIS</a:t>
            </a:r>
            <a:endParaRPr lang="fr-FR" sz="28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53568" y="982662"/>
            <a:ext cx="8206232" cy="461665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00FFFF"/>
              </a:buClr>
            </a:pPr>
            <a:r>
              <a:rPr lang="fr-FR" sz="2400" b="1" dirty="0" smtClean="0">
                <a:solidFill>
                  <a:srgbClr val="FFFF00"/>
                </a:solidFill>
              </a:rPr>
              <a:t>Six mots-clés pour le changement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 bwMode="auto">
          <a:xfrm>
            <a:off x="607218" y="1974850"/>
            <a:ext cx="7952582" cy="387985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250" marR="0" lvl="1" indent="-28575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buClrTx/>
              <a:buSzPct val="70000"/>
              <a:buFontTx/>
              <a:buBlip>
                <a:blip r:embed="rId2"/>
              </a:buBlip>
              <a:tabLst/>
              <a:defRPr/>
            </a:pPr>
            <a:endParaRPr kumimoji="0" lang="fr-FR" sz="2400" b="1" i="0" u="none" strike="noStrike" kern="1200" cap="none" spc="0" normalizeH="0" baseline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53568" y="1549400"/>
            <a:ext cx="8574532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b="1" dirty="0" smtClean="0">
                <a:solidFill>
                  <a:srgbClr val="800000"/>
                </a:solidFill>
              </a:rPr>
              <a:t>Concentration </a:t>
            </a:r>
            <a:r>
              <a:rPr lang="fr-FR" sz="2800" b="1" dirty="0" smtClean="0">
                <a:solidFill>
                  <a:srgbClr val="FF0000"/>
                </a:solidFill>
              </a:rPr>
              <a:t>(à l’échelle géographique)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b="1" dirty="0" smtClean="0">
                <a:solidFill>
                  <a:srgbClr val="800000"/>
                </a:solidFill>
              </a:rPr>
              <a:t>Opération polyvalente </a:t>
            </a:r>
            <a:r>
              <a:rPr lang="fr-FR" sz="2800" b="1" dirty="0" smtClean="0">
                <a:solidFill>
                  <a:srgbClr val="FF0000"/>
                </a:solidFill>
              </a:rPr>
              <a:t>(eau et eaux usées)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b="1" dirty="0" smtClean="0">
                <a:solidFill>
                  <a:srgbClr val="800000"/>
                </a:solidFill>
              </a:rPr>
              <a:t>Incorporation </a:t>
            </a:r>
            <a:r>
              <a:rPr lang="fr-FR" sz="2800" b="1" dirty="0" smtClean="0">
                <a:solidFill>
                  <a:srgbClr val="FF0000"/>
                </a:solidFill>
              </a:rPr>
              <a:t>(organisation - création d’entreprises)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b="1" dirty="0" smtClean="0">
                <a:solidFill>
                  <a:srgbClr val="800000"/>
                </a:solidFill>
              </a:rPr>
              <a:t>Segmentation </a:t>
            </a:r>
            <a:r>
              <a:rPr lang="fr-FR" sz="2800" b="1" dirty="0" smtClean="0">
                <a:solidFill>
                  <a:srgbClr val="FF0000"/>
                </a:solidFill>
              </a:rPr>
              <a:t>(</a:t>
            </a:r>
            <a:r>
              <a:rPr lang="en-GB" sz="2800" b="1" dirty="0" smtClean="0">
                <a:solidFill>
                  <a:srgbClr val="FF0000"/>
                </a:solidFill>
              </a:rPr>
              <a:t>“</a:t>
            </a:r>
            <a:r>
              <a:rPr lang="fr-FR" sz="2800" b="1" dirty="0" smtClean="0">
                <a:solidFill>
                  <a:srgbClr val="FF0000"/>
                </a:solidFill>
              </a:rPr>
              <a:t>en vrac</a:t>
            </a:r>
            <a:r>
              <a:rPr lang="en-GB" sz="2800" b="1" dirty="0" smtClean="0">
                <a:solidFill>
                  <a:srgbClr val="FF0000"/>
                </a:solidFill>
              </a:rPr>
              <a:t>”</a:t>
            </a:r>
            <a:r>
              <a:rPr lang="fr-FR" sz="2800" b="1" dirty="0" smtClean="0">
                <a:solidFill>
                  <a:srgbClr val="FF0000"/>
                </a:solidFill>
              </a:rPr>
              <a:t> versus </a:t>
            </a:r>
            <a:r>
              <a:rPr lang="en-GB" sz="2800" b="1" dirty="0" smtClean="0">
                <a:solidFill>
                  <a:srgbClr val="FF0000"/>
                </a:solidFill>
              </a:rPr>
              <a:t>“</a:t>
            </a:r>
            <a:r>
              <a:rPr lang="fr-FR" sz="2800" b="1" dirty="0" smtClean="0">
                <a:solidFill>
                  <a:srgbClr val="FF0000"/>
                </a:solidFill>
              </a:rPr>
              <a:t>au détail</a:t>
            </a:r>
            <a:r>
              <a:rPr lang="en-GB" sz="2800" b="1" dirty="0" smtClean="0">
                <a:solidFill>
                  <a:srgbClr val="FF0000"/>
                </a:solidFill>
              </a:rPr>
              <a:t>”</a:t>
            </a:r>
            <a:r>
              <a:rPr lang="fr-FR" sz="2800" b="1" dirty="0" smtClean="0">
                <a:solidFill>
                  <a:srgbClr val="FF0000"/>
                </a:solidFill>
              </a:rPr>
              <a:t>)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b="1" dirty="0" smtClean="0">
                <a:solidFill>
                  <a:srgbClr val="800000"/>
                </a:solidFill>
              </a:rPr>
              <a:t>Réglementation </a:t>
            </a:r>
            <a:r>
              <a:rPr lang="fr-FR" sz="2800" b="1" dirty="0" smtClean="0">
                <a:solidFill>
                  <a:srgbClr val="FF0000"/>
                </a:solidFill>
              </a:rPr>
              <a:t>(exigences économiques et de qualité)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b="1" dirty="0" smtClean="0">
                <a:solidFill>
                  <a:srgbClr val="800000"/>
                </a:solidFill>
              </a:rPr>
              <a:t>Privatisation douce </a:t>
            </a:r>
            <a:r>
              <a:rPr lang="fr-FR" sz="2800" b="1" dirty="0" smtClean="0">
                <a:solidFill>
                  <a:srgbClr val="FF0000"/>
                </a:solidFill>
              </a:rPr>
              <a:t>(progressive sous contrôle public)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5" grpId="0" build="p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16588" y="147965"/>
            <a:ext cx="3715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buSzPct val="130000"/>
            </a:pP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 MODÈLE PORTUGAIS</a:t>
            </a:r>
            <a:endParaRPr lang="fr-FR" sz="28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 bwMode="auto">
          <a:xfrm>
            <a:off x="429418" y="1792177"/>
            <a:ext cx="7952582" cy="387985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250" marR="0" lvl="1" indent="-285750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+mn-cs"/>
              </a:rPr>
              <a:t>Dessert plusieurs municipalités et </a:t>
            </a:r>
            <a:r>
              <a:rPr lang="fr-FR" sz="2400" b="1" dirty="0" smtClean="0">
                <a:solidFill>
                  <a:srgbClr val="800000"/>
                </a:solidFill>
              </a:rPr>
              <a:t>à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+mn-cs"/>
              </a:rPr>
              <a:t>échelle régionale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76250" marR="0" lvl="1" indent="-285750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lang="fr-FR" sz="2400" b="1" dirty="0" smtClean="0">
                <a:solidFill>
                  <a:srgbClr val="800000"/>
                </a:solidFill>
              </a:rPr>
              <a:t>Seulement pour une production régionale (en vrac) d’eau potable ou d’un traitement (en vrac) régional des eaux usées</a:t>
            </a:r>
          </a:p>
          <a:p>
            <a:pPr marL="476250" marR="0" lvl="1" indent="-285750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+mn-cs"/>
              </a:rPr>
              <a:t>Les </a:t>
            </a:r>
            <a:r>
              <a:rPr lang="fr-FR" sz="2400" b="1" noProof="0" dirty="0" smtClean="0">
                <a:solidFill>
                  <a:srgbClr val="800000"/>
                </a:solidFill>
              </a:rPr>
              <a:t>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+mn-cs"/>
              </a:rPr>
              <a:t>unicipalités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+mn-cs"/>
              </a:rPr>
              <a:t> restent responsables des services au détail </a:t>
            </a:r>
            <a:r>
              <a:rPr lang="fr-FR" sz="2400" b="1" dirty="0" smtClean="0">
                <a:solidFill>
                  <a:srgbClr val="800000"/>
                </a:solidFill>
              </a:rPr>
              <a:t>et du contact direct avec les usagers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76250" lvl="1" indent="-285750">
              <a:lnSpc>
                <a:spcPct val="80000"/>
              </a:lnSpc>
              <a:spcBef>
                <a:spcPct val="50000"/>
              </a:spcBef>
              <a:buSzPct val="70000"/>
              <a:buBlip>
                <a:blip r:embed="rId2"/>
              </a:buBlip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+mn-cs"/>
              </a:rPr>
              <a:t>La majorité du </a:t>
            </a:r>
            <a:r>
              <a:rPr lang="fr-FR" sz="2400" b="1" dirty="0" smtClean="0">
                <a:solidFill>
                  <a:srgbClr val="800000"/>
                </a:solidFill>
              </a:rPr>
              <a:t>capital est public et les municipalités sont totalement engagées dans la gestion (habituellement 51% État, 49% Mun.)</a:t>
            </a: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76250" lvl="1" indent="-285750">
              <a:lnSpc>
                <a:spcPct val="80000"/>
              </a:lnSpc>
              <a:spcBef>
                <a:spcPct val="50000"/>
              </a:spcBef>
              <a:buSzPct val="70000"/>
              <a:buBlip>
                <a:blip r:embed="rId2"/>
              </a:buBlip>
            </a:pPr>
            <a:r>
              <a:rPr lang="fr-FR" sz="2400" b="1" noProof="0" dirty="0" smtClean="0">
                <a:solidFill>
                  <a:srgbClr val="800000"/>
                </a:solidFill>
              </a:rPr>
              <a:t>Le capital possédé par l’État est concentré sur l’AdP qui est responsable de la gestion stratégique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55600" y="820567"/>
            <a:ext cx="8455194" cy="461665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00FFFF"/>
              </a:buClr>
            </a:pPr>
            <a:r>
              <a:rPr lang="fr-FR" sz="2400" b="1" dirty="0" smtClean="0">
                <a:solidFill>
                  <a:srgbClr val="FFFF00"/>
                </a:solidFill>
              </a:rPr>
              <a:t>Entreprises </a:t>
            </a:r>
            <a:r>
              <a:rPr lang="fr-FR" sz="2400" b="1" dirty="0" err="1" smtClean="0">
                <a:solidFill>
                  <a:srgbClr val="FFFF00"/>
                </a:solidFill>
              </a:rPr>
              <a:t>Multimunicipales</a:t>
            </a:r>
            <a:r>
              <a:rPr lang="fr-FR" sz="2400" b="1" dirty="0" smtClean="0">
                <a:solidFill>
                  <a:srgbClr val="FFFF00"/>
                </a:solidFill>
              </a:rPr>
              <a:t> et Holding AdP à la base du modèle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302418" y="1377780"/>
            <a:ext cx="6822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olidFill>
                  <a:srgbClr val="4E73BC"/>
                </a:solidFill>
              </a:rPr>
              <a:t>DÉFINITION D’ENTREPRISES MULTIMUNICIPALES</a:t>
            </a:r>
            <a:endParaRPr lang="fr-FR" sz="2000" b="1" dirty="0">
              <a:solidFill>
                <a:srgbClr val="4E73BC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39112" y="5947515"/>
            <a:ext cx="8371682" cy="461665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00FFFF"/>
              </a:buClr>
            </a:pPr>
            <a:r>
              <a:rPr lang="fr-FR" sz="2400" b="1" dirty="0" smtClean="0">
                <a:solidFill>
                  <a:schemeClr val="bg1"/>
                </a:solidFill>
              </a:rPr>
              <a:t>Les Municipalités ont laissé d’autres choix ouverts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7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/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0238" y="249565"/>
            <a:ext cx="3715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buSzPct val="130000"/>
            </a:pPr>
            <a:r>
              <a:rPr lang="fr-F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 MODÈLE PORTUGAIS</a:t>
            </a:r>
            <a:endParaRPr lang="fr-FR" sz="28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02418" y="1122362"/>
            <a:ext cx="8435182" cy="461665"/>
          </a:xfrm>
          <a:prstGeom prst="rect">
            <a:avLst/>
          </a:prstGeom>
          <a:solidFill>
            <a:srgbClr val="4E73B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00FFFF"/>
              </a:buClr>
            </a:pPr>
            <a:r>
              <a:rPr lang="fr-FR" sz="2400" b="1" dirty="0" smtClean="0">
                <a:solidFill>
                  <a:schemeClr val="bg1"/>
                </a:solidFill>
              </a:rPr>
              <a:t>Les Municipalités ont laissé d’autres choix ouverts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18" y="2006600"/>
            <a:ext cx="8375159" cy="247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90"/>
                </a:solidFill>
              </a:rPr>
              <a:t>Municipalité seule: 	</a:t>
            </a:r>
          </a:p>
          <a:p>
            <a:pPr>
              <a:lnSpc>
                <a:spcPct val="120000"/>
              </a:lnSpc>
            </a:pPr>
            <a:r>
              <a:rPr lang="fr-FR" sz="2400" b="1" dirty="0" smtClean="0">
                <a:solidFill>
                  <a:srgbClr val="000090"/>
                </a:solidFill>
              </a:rPr>
              <a:t>					</a:t>
            </a:r>
            <a:r>
              <a:rPr lang="fr-FR" sz="2400" b="1" dirty="0" smtClean="0">
                <a:solidFill>
                  <a:srgbClr val="3366FF"/>
                </a:solidFill>
              </a:rPr>
              <a:t>Gestion directe de tout le système</a:t>
            </a:r>
          </a:p>
          <a:p>
            <a:pPr>
              <a:spcBef>
                <a:spcPts val="1200"/>
              </a:spcBef>
            </a:pPr>
            <a:r>
              <a:rPr lang="fr-FR" sz="2400" b="1" dirty="0" smtClean="0">
                <a:solidFill>
                  <a:srgbClr val="3366FF"/>
                </a:solidFill>
              </a:rPr>
              <a:t>					Créer une entreprise municipale</a:t>
            </a:r>
          </a:p>
          <a:p>
            <a:pPr>
              <a:spcBef>
                <a:spcPts val="1200"/>
              </a:spcBef>
            </a:pPr>
            <a:r>
              <a:rPr lang="fr-FR" sz="2400" b="1" dirty="0" smtClean="0">
                <a:solidFill>
                  <a:srgbClr val="3366FF"/>
                </a:solidFill>
              </a:rPr>
              <a:t>					Créer une entreprise avec un partenaire privé</a:t>
            </a:r>
          </a:p>
          <a:p>
            <a:pPr>
              <a:spcBef>
                <a:spcPts val="1200"/>
              </a:spcBef>
            </a:pPr>
            <a:r>
              <a:rPr lang="fr-FR" sz="2400" b="1" dirty="0" smtClean="0">
                <a:solidFill>
                  <a:srgbClr val="3366FF"/>
                </a:solidFill>
              </a:rPr>
              <a:t>					Contrat de concession avec une société privée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8" y="4671149"/>
            <a:ext cx="8444740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400" b="1" dirty="0" smtClean="0">
                <a:solidFill>
                  <a:srgbClr val="000090"/>
                </a:solidFill>
              </a:rPr>
              <a:t>Association de municipalités:	</a:t>
            </a: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000090"/>
                </a:solidFill>
              </a:rPr>
              <a:t>					</a:t>
            </a:r>
            <a:r>
              <a:rPr lang="fr-FR" sz="2400" b="1" dirty="0" smtClean="0">
                <a:solidFill>
                  <a:srgbClr val="3366FF"/>
                </a:solidFill>
              </a:rPr>
              <a:t>Gestion directe de tout un système régional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sz="2400" b="1" dirty="0" smtClean="0">
                <a:solidFill>
                  <a:srgbClr val="3366FF"/>
                </a:solidFill>
              </a:rPr>
              <a:t>					 Contrat de concession avec une société privée</a:t>
            </a:r>
            <a:endParaRPr lang="fr-FR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2113</Words>
  <Application>Microsoft Macintosh PowerPoint</Application>
  <PresentationFormat>On-screen Show (4:3)</PresentationFormat>
  <Paragraphs>326</Paragraphs>
  <Slides>30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 Nunes Correia</dc:creator>
  <cp:lastModifiedBy>Francisco Nunes Correia</cp:lastModifiedBy>
  <cp:revision>161</cp:revision>
  <dcterms:created xsi:type="dcterms:W3CDTF">2012-06-19T12:01:07Z</dcterms:created>
  <dcterms:modified xsi:type="dcterms:W3CDTF">2012-06-19T12:01:14Z</dcterms:modified>
</cp:coreProperties>
</file>